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8" r:id="rId2"/>
    <p:sldId id="260" r:id="rId3"/>
    <p:sldId id="271" r:id="rId4"/>
    <p:sldId id="269" r:id="rId5"/>
    <p:sldId id="272" r:id="rId6"/>
    <p:sldId id="257" r:id="rId7"/>
    <p:sldId id="270" r:id="rId8"/>
    <p:sldId id="262" r:id="rId9"/>
    <p:sldId id="264" r:id="rId10"/>
    <p:sldId id="265" r:id="rId11"/>
    <p:sldId id="266" r:id="rId12"/>
    <p:sldId id="259" r:id="rId13"/>
    <p:sldId id="267" r:id="rId14"/>
    <p:sldId id="273" r:id="rId15"/>
    <p:sldId id="274" r:id="rId1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60" autoAdjust="0"/>
    <p:restoredTop sz="62811" autoAdjust="0"/>
  </p:normalViewPr>
  <p:slideViewPr>
    <p:cSldViewPr snapToGrid="0">
      <p:cViewPr varScale="1">
        <p:scale>
          <a:sx n="69" d="100"/>
          <a:sy n="69" d="100"/>
        </p:scale>
        <p:origin x="1776" y="60"/>
      </p:cViewPr>
      <p:guideLst/>
    </p:cSldViewPr>
  </p:slideViewPr>
  <p:notesTextViewPr>
    <p:cViewPr>
      <p:scale>
        <a:sx n="1" d="1"/>
        <a:sy n="1" d="1"/>
      </p:scale>
      <p:origin x="0" y="0"/>
    </p:cViewPr>
  </p:notesTextViewPr>
  <p:notesViewPr>
    <p:cSldViewPr snapToGrid="0">
      <p:cViewPr varScale="1">
        <p:scale>
          <a:sx n="78" d="100"/>
          <a:sy n="78" d="100"/>
        </p:scale>
        <p:origin x="3978"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EF7860-81ED-4D26-947F-ABD83448777C}" type="doc">
      <dgm:prSet loTypeId="urn:microsoft.com/office/officeart/2005/8/layout/cycle1" loCatId="cycle" qsTypeId="urn:microsoft.com/office/officeart/2005/8/quickstyle/simple5" qsCatId="simple" csTypeId="urn:microsoft.com/office/officeart/2005/8/colors/colorful4" csCatId="colorful" phldr="1"/>
      <dgm:spPr/>
      <dgm:t>
        <a:bodyPr/>
        <a:lstStyle/>
        <a:p>
          <a:endParaRPr lang="en-US"/>
        </a:p>
      </dgm:t>
    </dgm:pt>
    <dgm:pt modelId="{DF2ABD2C-04E1-423B-8D9E-126443F246E4}">
      <dgm:prSet phldrT="[Text]"/>
      <dgm:spPr/>
      <dgm:t>
        <a:bodyPr/>
        <a:lstStyle/>
        <a:p>
          <a:r>
            <a:rPr lang="en-US" b="1" dirty="0" smtClean="0"/>
            <a:t>Lack of engagement</a:t>
          </a:r>
          <a:endParaRPr lang="en-US" b="1" dirty="0"/>
        </a:p>
      </dgm:t>
    </dgm:pt>
    <dgm:pt modelId="{C4D5E324-2F1F-4C08-9C7B-2EBE35A50B67}" type="parTrans" cxnId="{66ED78CD-9F03-4E0D-99CE-EC0F08C72A00}">
      <dgm:prSet/>
      <dgm:spPr/>
      <dgm:t>
        <a:bodyPr/>
        <a:lstStyle/>
        <a:p>
          <a:endParaRPr lang="en-US"/>
        </a:p>
      </dgm:t>
    </dgm:pt>
    <dgm:pt modelId="{A7305F30-0255-43FD-AD4C-641F1C06DC11}" type="sibTrans" cxnId="{66ED78CD-9F03-4E0D-99CE-EC0F08C72A00}">
      <dgm:prSet/>
      <dgm:spPr/>
      <dgm:t>
        <a:bodyPr/>
        <a:lstStyle/>
        <a:p>
          <a:endParaRPr lang="en-US"/>
        </a:p>
      </dgm:t>
    </dgm:pt>
    <dgm:pt modelId="{4472E119-093A-4AF4-A372-9D09ABD76826}">
      <dgm:prSet phldrT="[Text]"/>
      <dgm:spPr/>
      <dgm:t>
        <a:bodyPr/>
        <a:lstStyle/>
        <a:p>
          <a:r>
            <a:rPr lang="en-US" b="1" dirty="0" smtClean="0"/>
            <a:t>Invisibility of research</a:t>
          </a:r>
          <a:endParaRPr lang="en-US" b="1" dirty="0"/>
        </a:p>
      </dgm:t>
    </dgm:pt>
    <dgm:pt modelId="{B6DC6233-C1E7-4634-B4C2-F013A304A01C}" type="parTrans" cxnId="{DC0E6E49-FB1D-48AB-A1BC-D79E019C1707}">
      <dgm:prSet/>
      <dgm:spPr/>
      <dgm:t>
        <a:bodyPr/>
        <a:lstStyle/>
        <a:p>
          <a:endParaRPr lang="en-US"/>
        </a:p>
      </dgm:t>
    </dgm:pt>
    <dgm:pt modelId="{E88C87FC-7BBE-4CDE-9554-D82BCEB8BAAF}" type="sibTrans" cxnId="{DC0E6E49-FB1D-48AB-A1BC-D79E019C1707}">
      <dgm:prSet/>
      <dgm:spPr>
        <a:solidFill>
          <a:srgbClr val="92D050"/>
        </a:solidFill>
      </dgm:spPr>
      <dgm:t>
        <a:bodyPr/>
        <a:lstStyle/>
        <a:p>
          <a:endParaRPr lang="en-US"/>
        </a:p>
      </dgm:t>
    </dgm:pt>
    <dgm:pt modelId="{4960296E-30DB-4A42-814A-3ABBF0DF65D2}">
      <dgm:prSet phldrT="[Text]"/>
      <dgm:spPr/>
      <dgm:t>
        <a:bodyPr/>
        <a:lstStyle/>
        <a:p>
          <a:r>
            <a:rPr lang="en-US" b="1" dirty="0" smtClean="0"/>
            <a:t>No funding</a:t>
          </a:r>
          <a:endParaRPr lang="en-US" b="1" dirty="0"/>
        </a:p>
      </dgm:t>
    </dgm:pt>
    <dgm:pt modelId="{9930A7D7-DDC0-478C-B570-2829F70F25E6}" type="parTrans" cxnId="{7F957E02-6B88-4D8C-B878-AA35E8C6CBC8}">
      <dgm:prSet/>
      <dgm:spPr/>
      <dgm:t>
        <a:bodyPr/>
        <a:lstStyle/>
        <a:p>
          <a:endParaRPr lang="en-US"/>
        </a:p>
      </dgm:t>
    </dgm:pt>
    <dgm:pt modelId="{DDA3D2CF-5C27-4687-A8C4-080165278A9A}" type="sibTrans" cxnId="{7F957E02-6B88-4D8C-B878-AA35E8C6CBC8}">
      <dgm:prSet/>
      <dgm:spPr>
        <a:solidFill>
          <a:srgbClr val="FF0000"/>
        </a:solidFill>
      </dgm:spPr>
      <dgm:t>
        <a:bodyPr/>
        <a:lstStyle/>
        <a:p>
          <a:endParaRPr lang="en-US"/>
        </a:p>
      </dgm:t>
    </dgm:pt>
    <dgm:pt modelId="{316AC7D0-873E-47D5-A52B-DB4FAE65BF38}">
      <dgm:prSet phldrT="[Text]"/>
      <dgm:spPr/>
      <dgm:t>
        <a:bodyPr/>
        <a:lstStyle/>
        <a:p>
          <a:r>
            <a:rPr lang="en-US" b="1" dirty="0" smtClean="0"/>
            <a:t>No arts research</a:t>
          </a:r>
          <a:endParaRPr lang="en-US" b="1" dirty="0"/>
        </a:p>
      </dgm:t>
    </dgm:pt>
    <dgm:pt modelId="{F1DC2CDA-E009-4DFB-A165-FD595DBB0143}" type="parTrans" cxnId="{0F21D55B-C55D-4B2D-BE5D-A3196F94133B}">
      <dgm:prSet/>
      <dgm:spPr/>
      <dgm:t>
        <a:bodyPr/>
        <a:lstStyle/>
        <a:p>
          <a:endParaRPr lang="en-US"/>
        </a:p>
      </dgm:t>
    </dgm:pt>
    <dgm:pt modelId="{36B8952E-EE6B-4512-AD22-FE2EA7046C46}" type="sibTrans" cxnId="{0F21D55B-C55D-4B2D-BE5D-A3196F94133B}">
      <dgm:prSet/>
      <dgm:spPr/>
      <dgm:t>
        <a:bodyPr/>
        <a:lstStyle/>
        <a:p>
          <a:endParaRPr lang="en-US"/>
        </a:p>
      </dgm:t>
    </dgm:pt>
    <dgm:pt modelId="{E6806E17-CB58-4597-9137-ECADC83A2D66}">
      <dgm:prSet phldrT="[Text]"/>
      <dgm:spPr/>
      <dgm:t>
        <a:bodyPr/>
        <a:lstStyle/>
        <a:p>
          <a:r>
            <a:rPr lang="en-US" b="1" dirty="0" smtClean="0"/>
            <a:t>STEM-biased repositories</a:t>
          </a:r>
          <a:endParaRPr lang="en-US" b="1" dirty="0"/>
        </a:p>
      </dgm:t>
    </dgm:pt>
    <dgm:pt modelId="{536BD4D9-C3C6-4E17-A9C8-D1D987C4C9F4}" type="parTrans" cxnId="{B70D6327-30DD-403F-88FD-EA0C9D9873E4}">
      <dgm:prSet/>
      <dgm:spPr/>
      <dgm:t>
        <a:bodyPr/>
        <a:lstStyle/>
        <a:p>
          <a:endParaRPr lang="en-US"/>
        </a:p>
      </dgm:t>
    </dgm:pt>
    <dgm:pt modelId="{33652928-C73E-45D6-B773-EFFE401D400D}" type="sibTrans" cxnId="{B70D6327-30DD-403F-88FD-EA0C9D9873E4}">
      <dgm:prSet/>
      <dgm:spPr/>
      <dgm:t>
        <a:bodyPr/>
        <a:lstStyle/>
        <a:p>
          <a:endParaRPr lang="en-US"/>
        </a:p>
      </dgm:t>
    </dgm:pt>
    <dgm:pt modelId="{E18110E7-781B-483C-96AD-B255CF609776}" type="pres">
      <dgm:prSet presAssocID="{E0EF7860-81ED-4D26-947F-ABD83448777C}" presName="cycle" presStyleCnt="0">
        <dgm:presLayoutVars>
          <dgm:dir/>
          <dgm:resizeHandles val="exact"/>
        </dgm:presLayoutVars>
      </dgm:prSet>
      <dgm:spPr/>
      <dgm:t>
        <a:bodyPr/>
        <a:lstStyle/>
        <a:p>
          <a:endParaRPr lang="en-US"/>
        </a:p>
      </dgm:t>
    </dgm:pt>
    <dgm:pt modelId="{92B54BC2-D7A0-42B0-BAD3-C83C632ACB9B}" type="pres">
      <dgm:prSet presAssocID="{DF2ABD2C-04E1-423B-8D9E-126443F246E4}" presName="dummy" presStyleCnt="0"/>
      <dgm:spPr/>
    </dgm:pt>
    <dgm:pt modelId="{555999FC-FCF1-4BBE-AC51-0854EAD3EBA3}" type="pres">
      <dgm:prSet presAssocID="{DF2ABD2C-04E1-423B-8D9E-126443F246E4}" presName="node" presStyleLbl="revTx" presStyleIdx="0" presStyleCnt="5">
        <dgm:presLayoutVars>
          <dgm:bulletEnabled val="1"/>
        </dgm:presLayoutVars>
      </dgm:prSet>
      <dgm:spPr/>
      <dgm:t>
        <a:bodyPr/>
        <a:lstStyle/>
        <a:p>
          <a:endParaRPr lang="en-US"/>
        </a:p>
      </dgm:t>
    </dgm:pt>
    <dgm:pt modelId="{E58C6028-0773-46F3-B1D6-9E844CDBFA51}" type="pres">
      <dgm:prSet presAssocID="{A7305F30-0255-43FD-AD4C-641F1C06DC11}" presName="sibTrans" presStyleLbl="node1" presStyleIdx="0" presStyleCnt="5"/>
      <dgm:spPr/>
      <dgm:t>
        <a:bodyPr/>
        <a:lstStyle/>
        <a:p>
          <a:endParaRPr lang="en-US"/>
        </a:p>
      </dgm:t>
    </dgm:pt>
    <dgm:pt modelId="{04778021-7FAE-4D9F-BFC2-5F7B1B910164}" type="pres">
      <dgm:prSet presAssocID="{4472E119-093A-4AF4-A372-9D09ABD76826}" presName="dummy" presStyleCnt="0"/>
      <dgm:spPr/>
    </dgm:pt>
    <dgm:pt modelId="{35466E29-F98B-4865-AAA8-5A6BF7AD2B99}" type="pres">
      <dgm:prSet presAssocID="{4472E119-093A-4AF4-A372-9D09ABD76826}" presName="node" presStyleLbl="revTx" presStyleIdx="1" presStyleCnt="5">
        <dgm:presLayoutVars>
          <dgm:bulletEnabled val="1"/>
        </dgm:presLayoutVars>
      </dgm:prSet>
      <dgm:spPr/>
      <dgm:t>
        <a:bodyPr/>
        <a:lstStyle/>
        <a:p>
          <a:endParaRPr lang="en-US"/>
        </a:p>
      </dgm:t>
    </dgm:pt>
    <dgm:pt modelId="{CAF23DEA-2A5A-4AAA-9329-B083F9C02D03}" type="pres">
      <dgm:prSet presAssocID="{E88C87FC-7BBE-4CDE-9554-D82BCEB8BAAF}" presName="sibTrans" presStyleLbl="node1" presStyleIdx="1" presStyleCnt="5"/>
      <dgm:spPr/>
      <dgm:t>
        <a:bodyPr/>
        <a:lstStyle/>
        <a:p>
          <a:endParaRPr lang="en-US"/>
        </a:p>
      </dgm:t>
    </dgm:pt>
    <dgm:pt modelId="{E20C8CEF-7825-4199-8C62-461557FA8142}" type="pres">
      <dgm:prSet presAssocID="{4960296E-30DB-4A42-814A-3ABBF0DF65D2}" presName="dummy" presStyleCnt="0"/>
      <dgm:spPr/>
    </dgm:pt>
    <dgm:pt modelId="{5229C10D-12E5-4125-B07A-F0F0B8776BEA}" type="pres">
      <dgm:prSet presAssocID="{4960296E-30DB-4A42-814A-3ABBF0DF65D2}" presName="node" presStyleLbl="revTx" presStyleIdx="2" presStyleCnt="5">
        <dgm:presLayoutVars>
          <dgm:bulletEnabled val="1"/>
        </dgm:presLayoutVars>
      </dgm:prSet>
      <dgm:spPr/>
      <dgm:t>
        <a:bodyPr/>
        <a:lstStyle/>
        <a:p>
          <a:endParaRPr lang="en-US"/>
        </a:p>
      </dgm:t>
    </dgm:pt>
    <dgm:pt modelId="{AC322272-56FA-43C9-9292-639839F0BDAD}" type="pres">
      <dgm:prSet presAssocID="{DDA3D2CF-5C27-4687-A8C4-080165278A9A}" presName="sibTrans" presStyleLbl="node1" presStyleIdx="2" presStyleCnt="5"/>
      <dgm:spPr/>
      <dgm:t>
        <a:bodyPr/>
        <a:lstStyle/>
        <a:p>
          <a:endParaRPr lang="en-US"/>
        </a:p>
      </dgm:t>
    </dgm:pt>
    <dgm:pt modelId="{D391E172-1DFF-4B2B-9288-B84E143A1C0E}" type="pres">
      <dgm:prSet presAssocID="{316AC7D0-873E-47D5-A52B-DB4FAE65BF38}" presName="dummy" presStyleCnt="0"/>
      <dgm:spPr/>
    </dgm:pt>
    <dgm:pt modelId="{83D57D1B-FA7A-4C60-9B5E-55E52471F4FD}" type="pres">
      <dgm:prSet presAssocID="{316AC7D0-873E-47D5-A52B-DB4FAE65BF38}" presName="node" presStyleLbl="revTx" presStyleIdx="3" presStyleCnt="5">
        <dgm:presLayoutVars>
          <dgm:bulletEnabled val="1"/>
        </dgm:presLayoutVars>
      </dgm:prSet>
      <dgm:spPr/>
      <dgm:t>
        <a:bodyPr/>
        <a:lstStyle/>
        <a:p>
          <a:endParaRPr lang="en-US"/>
        </a:p>
      </dgm:t>
    </dgm:pt>
    <dgm:pt modelId="{7CEAC02F-7206-492E-8A5B-558FFF0265EE}" type="pres">
      <dgm:prSet presAssocID="{36B8952E-EE6B-4512-AD22-FE2EA7046C46}" presName="sibTrans" presStyleLbl="node1" presStyleIdx="3" presStyleCnt="5"/>
      <dgm:spPr/>
      <dgm:t>
        <a:bodyPr/>
        <a:lstStyle/>
        <a:p>
          <a:endParaRPr lang="en-US"/>
        </a:p>
      </dgm:t>
    </dgm:pt>
    <dgm:pt modelId="{856DEF6E-47B1-4AB5-8289-9327F6A3145C}" type="pres">
      <dgm:prSet presAssocID="{E6806E17-CB58-4597-9137-ECADC83A2D66}" presName="dummy" presStyleCnt="0"/>
      <dgm:spPr/>
    </dgm:pt>
    <dgm:pt modelId="{BDAC3717-E5F3-45DC-81F6-23C1A9F0CD5C}" type="pres">
      <dgm:prSet presAssocID="{E6806E17-CB58-4597-9137-ECADC83A2D66}" presName="node" presStyleLbl="revTx" presStyleIdx="4" presStyleCnt="5" custRadScaleRad="95776" custRadScaleInc="-24199">
        <dgm:presLayoutVars>
          <dgm:bulletEnabled val="1"/>
        </dgm:presLayoutVars>
      </dgm:prSet>
      <dgm:spPr/>
      <dgm:t>
        <a:bodyPr/>
        <a:lstStyle/>
        <a:p>
          <a:endParaRPr lang="en-US"/>
        </a:p>
      </dgm:t>
    </dgm:pt>
    <dgm:pt modelId="{12BD1D23-DA4E-4188-A084-967A67610290}" type="pres">
      <dgm:prSet presAssocID="{33652928-C73E-45D6-B773-EFFE401D400D}" presName="sibTrans" presStyleLbl="node1" presStyleIdx="4" presStyleCnt="5"/>
      <dgm:spPr/>
      <dgm:t>
        <a:bodyPr/>
        <a:lstStyle/>
        <a:p>
          <a:endParaRPr lang="en-US"/>
        </a:p>
      </dgm:t>
    </dgm:pt>
  </dgm:ptLst>
  <dgm:cxnLst>
    <dgm:cxn modelId="{5FB95514-4AA2-478E-BFD5-A8D67EBED884}" type="presOf" srcId="{33652928-C73E-45D6-B773-EFFE401D400D}" destId="{12BD1D23-DA4E-4188-A084-967A67610290}" srcOrd="0" destOrd="0" presId="urn:microsoft.com/office/officeart/2005/8/layout/cycle1"/>
    <dgm:cxn modelId="{B0F6B5BA-8786-40E7-9350-BAA047F74239}" type="presOf" srcId="{316AC7D0-873E-47D5-A52B-DB4FAE65BF38}" destId="{83D57D1B-FA7A-4C60-9B5E-55E52471F4FD}" srcOrd="0" destOrd="0" presId="urn:microsoft.com/office/officeart/2005/8/layout/cycle1"/>
    <dgm:cxn modelId="{62B54521-4190-4FD1-8494-7B2C948C3430}" type="presOf" srcId="{4960296E-30DB-4A42-814A-3ABBF0DF65D2}" destId="{5229C10D-12E5-4125-B07A-F0F0B8776BEA}" srcOrd="0" destOrd="0" presId="urn:microsoft.com/office/officeart/2005/8/layout/cycle1"/>
    <dgm:cxn modelId="{F2AD5AE4-DB11-4BD4-B7B4-2705C8768561}" type="presOf" srcId="{E0EF7860-81ED-4D26-947F-ABD83448777C}" destId="{E18110E7-781B-483C-96AD-B255CF609776}" srcOrd="0" destOrd="0" presId="urn:microsoft.com/office/officeart/2005/8/layout/cycle1"/>
    <dgm:cxn modelId="{9BD6300F-22F6-400F-9E76-5BA1EE2D63F4}" type="presOf" srcId="{E6806E17-CB58-4597-9137-ECADC83A2D66}" destId="{BDAC3717-E5F3-45DC-81F6-23C1A9F0CD5C}" srcOrd="0" destOrd="0" presId="urn:microsoft.com/office/officeart/2005/8/layout/cycle1"/>
    <dgm:cxn modelId="{66ED78CD-9F03-4E0D-99CE-EC0F08C72A00}" srcId="{E0EF7860-81ED-4D26-947F-ABD83448777C}" destId="{DF2ABD2C-04E1-423B-8D9E-126443F246E4}" srcOrd="0" destOrd="0" parTransId="{C4D5E324-2F1F-4C08-9C7B-2EBE35A50B67}" sibTransId="{A7305F30-0255-43FD-AD4C-641F1C06DC11}"/>
    <dgm:cxn modelId="{4DA3D40E-9C9B-474C-BC2E-786783E702F3}" type="presOf" srcId="{DF2ABD2C-04E1-423B-8D9E-126443F246E4}" destId="{555999FC-FCF1-4BBE-AC51-0854EAD3EBA3}" srcOrd="0" destOrd="0" presId="urn:microsoft.com/office/officeart/2005/8/layout/cycle1"/>
    <dgm:cxn modelId="{880C250B-F236-406D-ABD1-EBECAA57D66A}" type="presOf" srcId="{36B8952E-EE6B-4512-AD22-FE2EA7046C46}" destId="{7CEAC02F-7206-492E-8A5B-558FFF0265EE}" srcOrd="0" destOrd="0" presId="urn:microsoft.com/office/officeart/2005/8/layout/cycle1"/>
    <dgm:cxn modelId="{7F957E02-6B88-4D8C-B878-AA35E8C6CBC8}" srcId="{E0EF7860-81ED-4D26-947F-ABD83448777C}" destId="{4960296E-30DB-4A42-814A-3ABBF0DF65D2}" srcOrd="2" destOrd="0" parTransId="{9930A7D7-DDC0-478C-B570-2829F70F25E6}" sibTransId="{DDA3D2CF-5C27-4687-A8C4-080165278A9A}"/>
    <dgm:cxn modelId="{8165F43C-5E77-4DA8-9996-B13614AC4BF9}" type="presOf" srcId="{E88C87FC-7BBE-4CDE-9554-D82BCEB8BAAF}" destId="{CAF23DEA-2A5A-4AAA-9329-B083F9C02D03}" srcOrd="0" destOrd="0" presId="urn:microsoft.com/office/officeart/2005/8/layout/cycle1"/>
    <dgm:cxn modelId="{B70D6327-30DD-403F-88FD-EA0C9D9873E4}" srcId="{E0EF7860-81ED-4D26-947F-ABD83448777C}" destId="{E6806E17-CB58-4597-9137-ECADC83A2D66}" srcOrd="4" destOrd="0" parTransId="{536BD4D9-C3C6-4E17-A9C8-D1D987C4C9F4}" sibTransId="{33652928-C73E-45D6-B773-EFFE401D400D}"/>
    <dgm:cxn modelId="{0F21D55B-C55D-4B2D-BE5D-A3196F94133B}" srcId="{E0EF7860-81ED-4D26-947F-ABD83448777C}" destId="{316AC7D0-873E-47D5-A52B-DB4FAE65BF38}" srcOrd="3" destOrd="0" parTransId="{F1DC2CDA-E009-4DFB-A165-FD595DBB0143}" sibTransId="{36B8952E-EE6B-4512-AD22-FE2EA7046C46}"/>
    <dgm:cxn modelId="{23D3A8B9-754F-491A-856D-26BB3181E5BD}" type="presOf" srcId="{DDA3D2CF-5C27-4687-A8C4-080165278A9A}" destId="{AC322272-56FA-43C9-9292-639839F0BDAD}" srcOrd="0" destOrd="0" presId="urn:microsoft.com/office/officeart/2005/8/layout/cycle1"/>
    <dgm:cxn modelId="{47C66B14-CC56-455B-BBEA-6B136C2FF8FB}" type="presOf" srcId="{4472E119-093A-4AF4-A372-9D09ABD76826}" destId="{35466E29-F98B-4865-AAA8-5A6BF7AD2B99}" srcOrd="0" destOrd="0" presId="urn:microsoft.com/office/officeart/2005/8/layout/cycle1"/>
    <dgm:cxn modelId="{DC0E6E49-FB1D-48AB-A1BC-D79E019C1707}" srcId="{E0EF7860-81ED-4D26-947F-ABD83448777C}" destId="{4472E119-093A-4AF4-A372-9D09ABD76826}" srcOrd="1" destOrd="0" parTransId="{B6DC6233-C1E7-4634-B4C2-F013A304A01C}" sibTransId="{E88C87FC-7BBE-4CDE-9554-D82BCEB8BAAF}"/>
    <dgm:cxn modelId="{0975312D-1317-4297-8082-8FB45C5C75DC}" type="presOf" srcId="{A7305F30-0255-43FD-AD4C-641F1C06DC11}" destId="{E58C6028-0773-46F3-B1D6-9E844CDBFA51}" srcOrd="0" destOrd="0" presId="urn:microsoft.com/office/officeart/2005/8/layout/cycle1"/>
    <dgm:cxn modelId="{D97CF0F6-2BDA-4EC0-A50E-AD3BF9C3FCF3}" type="presParOf" srcId="{E18110E7-781B-483C-96AD-B255CF609776}" destId="{92B54BC2-D7A0-42B0-BAD3-C83C632ACB9B}" srcOrd="0" destOrd="0" presId="urn:microsoft.com/office/officeart/2005/8/layout/cycle1"/>
    <dgm:cxn modelId="{A71ECE1A-87C7-460E-A4FB-7213FFDBB0CD}" type="presParOf" srcId="{E18110E7-781B-483C-96AD-B255CF609776}" destId="{555999FC-FCF1-4BBE-AC51-0854EAD3EBA3}" srcOrd="1" destOrd="0" presId="urn:microsoft.com/office/officeart/2005/8/layout/cycle1"/>
    <dgm:cxn modelId="{FD2880A1-891A-42E1-8A3A-E3CFE9496E2C}" type="presParOf" srcId="{E18110E7-781B-483C-96AD-B255CF609776}" destId="{E58C6028-0773-46F3-B1D6-9E844CDBFA51}" srcOrd="2" destOrd="0" presId="urn:microsoft.com/office/officeart/2005/8/layout/cycle1"/>
    <dgm:cxn modelId="{67E59708-F901-4902-9995-756E6BCD3AAF}" type="presParOf" srcId="{E18110E7-781B-483C-96AD-B255CF609776}" destId="{04778021-7FAE-4D9F-BFC2-5F7B1B910164}" srcOrd="3" destOrd="0" presId="urn:microsoft.com/office/officeart/2005/8/layout/cycle1"/>
    <dgm:cxn modelId="{908A83B8-B9D7-456C-9FD8-1338F433DE4E}" type="presParOf" srcId="{E18110E7-781B-483C-96AD-B255CF609776}" destId="{35466E29-F98B-4865-AAA8-5A6BF7AD2B99}" srcOrd="4" destOrd="0" presId="urn:microsoft.com/office/officeart/2005/8/layout/cycle1"/>
    <dgm:cxn modelId="{4C9C4A3E-789E-4361-96F8-EA876AD6CCCF}" type="presParOf" srcId="{E18110E7-781B-483C-96AD-B255CF609776}" destId="{CAF23DEA-2A5A-4AAA-9329-B083F9C02D03}" srcOrd="5" destOrd="0" presId="urn:microsoft.com/office/officeart/2005/8/layout/cycle1"/>
    <dgm:cxn modelId="{8D217DD6-B88D-4A44-BC53-AAEFD18CF775}" type="presParOf" srcId="{E18110E7-781B-483C-96AD-B255CF609776}" destId="{E20C8CEF-7825-4199-8C62-461557FA8142}" srcOrd="6" destOrd="0" presId="urn:microsoft.com/office/officeart/2005/8/layout/cycle1"/>
    <dgm:cxn modelId="{A367B809-97EB-4BDD-925F-598BEDDD3D6B}" type="presParOf" srcId="{E18110E7-781B-483C-96AD-B255CF609776}" destId="{5229C10D-12E5-4125-B07A-F0F0B8776BEA}" srcOrd="7" destOrd="0" presId="urn:microsoft.com/office/officeart/2005/8/layout/cycle1"/>
    <dgm:cxn modelId="{2105733A-5D90-4CBF-A982-CC4F35331470}" type="presParOf" srcId="{E18110E7-781B-483C-96AD-B255CF609776}" destId="{AC322272-56FA-43C9-9292-639839F0BDAD}" srcOrd="8" destOrd="0" presId="urn:microsoft.com/office/officeart/2005/8/layout/cycle1"/>
    <dgm:cxn modelId="{81E47513-463F-4D01-912C-543A1ACFB2C5}" type="presParOf" srcId="{E18110E7-781B-483C-96AD-B255CF609776}" destId="{D391E172-1DFF-4B2B-9288-B84E143A1C0E}" srcOrd="9" destOrd="0" presId="urn:microsoft.com/office/officeart/2005/8/layout/cycle1"/>
    <dgm:cxn modelId="{21DFF2B1-C837-4B89-930F-6944F476636A}" type="presParOf" srcId="{E18110E7-781B-483C-96AD-B255CF609776}" destId="{83D57D1B-FA7A-4C60-9B5E-55E52471F4FD}" srcOrd="10" destOrd="0" presId="urn:microsoft.com/office/officeart/2005/8/layout/cycle1"/>
    <dgm:cxn modelId="{A60F2DD4-2FCF-4AD1-BD95-32561D982AFC}" type="presParOf" srcId="{E18110E7-781B-483C-96AD-B255CF609776}" destId="{7CEAC02F-7206-492E-8A5B-558FFF0265EE}" srcOrd="11" destOrd="0" presId="urn:microsoft.com/office/officeart/2005/8/layout/cycle1"/>
    <dgm:cxn modelId="{BD8B1F01-DCCB-4C46-9BC8-426CD584B579}" type="presParOf" srcId="{E18110E7-781B-483C-96AD-B255CF609776}" destId="{856DEF6E-47B1-4AB5-8289-9327F6A3145C}" srcOrd="12" destOrd="0" presId="urn:microsoft.com/office/officeart/2005/8/layout/cycle1"/>
    <dgm:cxn modelId="{F8596878-AB19-485B-94FD-4B6247FA6593}" type="presParOf" srcId="{E18110E7-781B-483C-96AD-B255CF609776}" destId="{BDAC3717-E5F3-45DC-81F6-23C1A9F0CD5C}" srcOrd="13" destOrd="0" presId="urn:microsoft.com/office/officeart/2005/8/layout/cycle1"/>
    <dgm:cxn modelId="{253A4ED4-471D-437E-A38D-A00080169CA8}" type="presParOf" srcId="{E18110E7-781B-483C-96AD-B255CF609776}" destId="{12BD1D23-DA4E-4188-A084-967A67610290}" srcOrd="14" destOrd="0" presId="urn:microsoft.com/office/officeart/2005/8/layout/cycle1"/>
  </dgm:cxnLst>
  <dgm:bg/>
  <dgm:whole>
    <a:ln w="31750">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999FC-FCF1-4BBE-AC51-0854EAD3EBA3}">
      <dsp:nvSpPr>
        <dsp:cNvPr id="0" name=""/>
        <dsp:cNvSpPr/>
      </dsp:nvSpPr>
      <dsp:spPr>
        <a:xfrm>
          <a:off x="4681503" y="38205"/>
          <a:ext cx="1289843" cy="128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Lack of engagement</a:t>
          </a:r>
          <a:endParaRPr lang="en-US" sz="1800" b="1" kern="1200" dirty="0"/>
        </a:p>
      </dsp:txBody>
      <dsp:txXfrm>
        <a:off x="4681503" y="38205"/>
        <a:ext cx="1289843" cy="1289843"/>
      </dsp:txXfrm>
    </dsp:sp>
    <dsp:sp modelId="{E58C6028-0773-46F3-B1D6-9E844CDBFA51}">
      <dsp:nvSpPr>
        <dsp:cNvPr id="0" name=""/>
        <dsp:cNvSpPr/>
      </dsp:nvSpPr>
      <dsp:spPr>
        <a:xfrm>
          <a:off x="1643755" y="461"/>
          <a:ext cx="4840489" cy="4840489"/>
        </a:xfrm>
        <a:prstGeom prst="circularArrow">
          <a:avLst>
            <a:gd name="adj1" fmla="val 5196"/>
            <a:gd name="adj2" fmla="val 335622"/>
            <a:gd name="adj3" fmla="val 21294429"/>
            <a:gd name="adj4" fmla="val 19765199"/>
            <a:gd name="adj5" fmla="val 606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5466E29-F98B-4865-AAA8-5A6BF7AD2B99}">
      <dsp:nvSpPr>
        <dsp:cNvPr id="0" name=""/>
        <dsp:cNvSpPr/>
      </dsp:nvSpPr>
      <dsp:spPr>
        <a:xfrm>
          <a:off x="5461724" y="2439480"/>
          <a:ext cx="1289843" cy="128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Invisibility of research</a:t>
          </a:r>
          <a:endParaRPr lang="en-US" sz="1800" b="1" kern="1200" dirty="0"/>
        </a:p>
      </dsp:txBody>
      <dsp:txXfrm>
        <a:off x="5461724" y="2439480"/>
        <a:ext cx="1289843" cy="1289843"/>
      </dsp:txXfrm>
    </dsp:sp>
    <dsp:sp modelId="{CAF23DEA-2A5A-4AAA-9329-B083F9C02D03}">
      <dsp:nvSpPr>
        <dsp:cNvPr id="0" name=""/>
        <dsp:cNvSpPr/>
      </dsp:nvSpPr>
      <dsp:spPr>
        <a:xfrm>
          <a:off x="1643755" y="461"/>
          <a:ext cx="4840489" cy="4840489"/>
        </a:xfrm>
        <a:prstGeom prst="circularArrow">
          <a:avLst>
            <a:gd name="adj1" fmla="val 5196"/>
            <a:gd name="adj2" fmla="val 335622"/>
            <a:gd name="adj3" fmla="val 4015928"/>
            <a:gd name="adj4" fmla="val 2252303"/>
            <a:gd name="adj5" fmla="val 6062"/>
          </a:avLst>
        </a:prstGeom>
        <a:solidFill>
          <a:srgbClr val="92D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229C10D-12E5-4125-B07A-F0F0B8776BEA}">
      <dsp:nvSpPr>
        <dsp:cNvPr id="0" name=""/>
        <dsp:cNvSpPr/>
      </dsp:nvSpPr>
      <dsp:spPr>
        <a:xfrm>
          <a:off x="3419078" y="3923549"/>
          <a:ext cx="1289843" cy="128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No funding</a:t>
          </a:r>
          <a:endParaRPr lang="en-US" sz="1800" b="1" kern="1200" dirty="0"/>
        </a:p>
      </dsp:txBody>
      <dsp:txXfrm>
        <a:off x="3419078" y="3923549"/>
        <a:ext cx="1289843" cy="1289843"/>
      </dsp:txXfrm>
    </dsp:sp>
    <dsp:sp modelId="{AC322272-56FA-43C9-9292-639839F0BDAD}">
      <dsp:nvSpPr>
        <dsp:cNvPr id="0" name=""/>
        <dsp:cNvSpPr/>
      </dsp:nvSpPr>
      <dsp:spPr>
        <a:xfrm>
          <a:off x="1643755" y="461"/>
          <a:ext cx="4840489" cy="4840489"/>
        </a:xfrm>
        <a:prstGeom prst="circularArrow">
          <a:avLst>
            <a:gd name="adj1" fmla="val 5196"/>
            <a:gd name="adj2" fmla="val 335622"/>
            <a:gd name="adj3" fmla="val 8212075"/>
            <a:gd name="adj4" fmla="val 6448450"/>
            <a:gd name="adj5" fmla="val 6062"/>
          </a:avLst>
        </a:prstGeom>
        <a:solidFill>
          <a:srgbClr val="FF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3D57D1B-FA7A-4C60-9B5E-55E52471F4FD}">
      <dsp:nvSpPr>
        <dsp:cNvPr id="0" name=""/>
        <dsp:cNvSpPr/>
      </dsp:nvSpPr>
      <dsp:spPr>
        <a:xfrm>
          <a:off x="1376431" y="2439480"/>
          <a:ext cx="1289843" cy="128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No arts research</a:t>
          </a:r>
          <a:endParaRPr lang="en-US" sz="1800" b="1" kern="1200" dirty="0"/>
        </a:p>
      </dsp:txBody>
      <dsp:txXfrm>
        <a:off x="1376431" y="2439480"/>
        <a:ext cx="1289843" cy="1289843"/>
      </dsp:txXfrm>
    </dsp:sp>
    <dsp:sp modelId="{7CEAC02F-7206-492E-8A5B-558FFF0265EE}">
      <dsp:nvSpPr>
        <dsp:cNvPr id="0" name=""/>
        <dsp:cNvSpPr/>
      </dsp:nvSpPr>
      <dsp:spPr>
        <a:xfrm>
          <a:off x="1635520" y="208064"/>
          <a:ext cx="4840489" cy="4840489"/>
        </a:xfrm>
        <a:prstGeom prst="circularArrow">
          <a:avLst>
            <a:gd name="adj1" fmla="val 5196"/>
            <a:gd name="adj2" fmla="val 335622"/>
            <a:gd name="adj3" fmla="val 12305347"/>
            <a:gd name="adj4" fmla="val 11102634"/>
            <a:gd name="adj5" fmla="val 6062"/>
          </a:avLst>
        </a:prstGeom>
        <a:gradFill rotWithShape="0">
          <a:gsLst>
            <a:gs pos="0">
              <a:schemeClr val="accent4">
                <a:hueOff val="7796769"/>
                <a:satOff val="-35976"/>
                <a:lumOff val="1324"/>
                <a:alphaOff val="0"/>
                <a:satMod val="103000"/>
                <a:lumMod val="102000"/>
                <a:tint val="94000"/>
              </a:schemeClr>
            </a:gs>
            <a:gs pos="50000">
              <a:schemeClr val="accent4">
                <a:hueOff val="7796769"/>
                <a:satOff val="-35976"/>
                <a:lumOff val="1324"/>
                <a:alphaOff val="0"/>
                <a:satMod val="110000"/>
                <a:lumMod val="100000"/>
                <a:shade val="100000"/>
              </a:schemeClr>
            </a:gs>
            <a:gs pos="100000">
              <a:schemeClr val="accent4">
                <a:hueOff val="7796769"/>
                <a:satOff val="-35976"/>
                <a:lumOff val="13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DAC3717-E5F3-45DC-81F6-23C1A9F0CD5C}">
      <dsp:nvSpPr>
        <dsp:cNvPr id="0" name=""/>
        <dsp:cNvSpPr/>
      </dsp:nvSpPr>
      <dsp:spPr>
        <a:xfrm>
          <a:off x="2047783" y="242493"/>
          <a:ext cx="1289843" cy="128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STEM-biased repositories</a:t>
          </a:r>
          <a:endParaRPr lang="en-US" sz="1800" b="1" kern="1200" dirty="0"/>
        </a:p>
      </dsp:txBody>
      <dsp:txXfrm>
        <a:off x="2047783" y="242493"/>
        <a:ext cx="1289843" cy="1289843"/>
      </dsp:txXfrm>
    </dsp:sp>
    <dsp:sp modelId="{12BD1D23-DA4E-4188-A084-967A67610290}">
      <dsp:nvSpPr>
        <dsp:cNvPr id="0" name=""/>
        <dsp:cNvSpPr/>
      </dsp:nvSpPr>
      <dsp:spPr>
        <a:xfrm>
          <a:off x="1789452" y="38682"/>
          <a:ext cx="4840489" cy="4840489"/>
        </a:xfrm>
        <a:prstGeom prst="circularArrow">
          <a:avLst>
            <a:gd name="adj1" fmla="val 5196"/>
            <a:gd name="adj2" fmla="val 335622"/>
            <a:gd name="adj3" fmla="val 16625766"/>
            <a:gd name="adj4" fmla="val 14762636"/>
            <a:gd name="adj5" fmla="val 6062"/>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7DD3A3F-AEF0-40FF-B50F-311DB2B00459}" type="datetimeFigureOut">
              <a:rPr lang="en-GB" smtClean="0"/>
              <a:t>10/06/2019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8F39B25-98AB-4597-A0AD-53B0B27A7A90}" type="slidenum">
              <a:rPr lang="en-GB" smtClean="0"/>
              <a:t>‹#›</a:t>
            </a:fld>
            <a:endParaRPr lang="en-GB"/>
          </a:p>
        </p:txBody>
      </p:sp>
    </p:spTree>
    <p:extLst>
      <p:ext uri="{BB962C8B-B14F-4D97-AF65-F5344CB8AC3E}">
        <p14:creationId xmlns:p14="http://schemas.microsoft.com/office/powerpoint/2010/main" val="1690477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Hello everyone, I’m Nicola and this is my colleague Dawn. As repository managers, we are aware of the need not only for open science, but also for open art and design!</a:t>
            </a:r>
          </a:p>
          <a:p>
            <a:r>
              <a:rPr lang="en-GB" sz="1200" kern="1200" dirty="0" smtClean="0">
                <a:solidFill>
                  <a:schemeClr val="tx1"/>
                </a:solidFill>
                <a:effectLst/>
                <a:latin typeface="+mn-lt"/>
                <a:ea typeface="+mn-ea"/>
                <a:cs typeface="+mn-cs"/>
              </a:rPr>
              <a:t>This ‘rant’ addresses the needs of practice-based arts researchers, and their negative experiences of using repositories which were originally designed for researchers in science, technology, engineering and mathematics (or “STEM”) subjects.  We think this rant will be of interest to repository developers, managers and users alike – whether you’re at a large institution, or a small specialist one – because </a:t>
            </a:r>
            <a:r>
              <a:rPr lang="en-GB" sz="1200" b="1" kern="1200" dirty="0" smtClean="0">
                <a:solidFill>
                  <a:schemeClr val="tx1"/>
                </a:solidFill>
                <a:effectLst/>
                <a:latin typeface="+mn-lt"/>
                <a:ea typeface="+mn-ea"/>
                <a:cs typeface="+mn-cs"/>
              </a:rPr>
              <a:t>everyone</a:t>
            </a:r>
            <a:r>
              <a:rPr lang="en-GB" sz="1200" kern="1200" dirty="0" smtClean="0">
                <a:solidFill>
                  <a:schemeClr val="tx1"/>
                </a:solidFill>
                <a:effectLst/>
                <a:latin typeface="+mn-lt"/>
                <a:ea typeface="+mn-ea"/>
                <a:cs typeface="+mn-cs"/>
              </a:rPr>
              <a:t> may be faced with the challenges of capturing and representing complex outputs effectively.</a:t>
            </a:r>
          </a:p>
          <a:p>
            <a:endParaRPr lang="en-GB" b="1" i="0" dirty="0"/>
          </a:p>
        </p:txBody>
      </p:sp>
      <p:sp>
        <p:nvSpPr>
          <p:cNvPr id="4" name="Slide Number Placeholder 3"/>
          <p:cNvSpPr>
            <a:spLocks noGrp="1"/>
          </p:cNvSpPr>
          <p:nvPr>
            <p:ph type="sldNum" sz="quarter" idx="10"/>
          </p:nvPr>
        </p:nvSpPr>
        <p:spPr/>
        <p:txBody>
          <a:bodyPr/>
          <a:lstStyle/>
          <a:p>
            <a:fld id="{18F39B25-98AB-4597-A0AD-53B0B27A7A90}" type="slidenum">
              <a:rPr lang="en-GB" smtClean="0"/>
              <a:t>1</a:t>
            </a:fld>
            <a:endParaRPr lang="en-GB"/>
          </a:p>
        </p:txBody>
      </p:sp>
    </p:spTree>
    <p:extLst>
      <p:ext uri="{BB962C8B-B14F-4D97-AF65-F5344CB8AC3E}">
        <p14:creationId xmlns:p14="http://schemas.microsoft.com/office/powerpoint/2010/main" val="420978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257175"/>
            <a:ext cx="5676900" cy="3194050"/>
          </a:xfrm>
        </p:spPr>
      </p:sp>
      <p:sp>
        <p:nvSpPr>
          <p:cNvPr id="3" name="Notes Placeholder 2"/>
          <p:cNvSpPr>
            <a:spLocks noGrp="1"/>
          </p:cNvSpPr>
          <p:nvPr>
            <p:ph type="body" idx="1"/>
          </p:nvPr>
        </p:nvSpPr>
        <p:spPr>
          <a:xfrm>
            <a:off x="758094" y="3796786"/>
            <a:ext cx="5438140" cy="3908614"/>
          </a:xfrm>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smtClean="0">
                <a:solidFill>
                  <a:schemeClr val="tx1"/>
                </a:solidFill>
                <a:effectLst/>
                <a:latin typeface="+mn-lt"/>
                <a:ea typeface="+mn-ea"/>
                <a:cs typeface="+mn-cs"/>
              </a:rPr>
              <a:t>Furthermore, practice researchers often think of their work as series or ‘bodies of work’, rather than discrete outputs. They are usually part of a wider project with many linked records, but their representation in repositories can often be inadequate. Bruce Brown, a highly-respected Professor of Design in the UK, describes “bodies of work” as exploring “various avenues of enquiry and form of output</a:t>
            </a:r>
            <a:r>
              <a:rPr lang="en-GB" sz="1200" b="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Currently there is no satisfactory way to represent these nuanced, layered works within repositories. Researchers have told us it feels ‘odd’ and ‘disconnected’ adding separate isolated records to the repository that are in fact a wider body of work. One researcher we spoke to likened it to an iceberg – you can only see the tip in the repository record but not the process or the various other outputs that underpin it.</a:t>
            </a:r>
            <a:endParaRPr lang="en-GB" dirty="0" smtClean="0">
              <a:effectLst/>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10"/>
          </p:nvPr>
        </p:nvSpPr>
        <p:spPr/>
        <p:txBody>
          <a:bodyPr/>
          <a:lstStyle/>
          <a:p>
            <a:fld id="{18F39B25-98AB-4597-A0AD-53B0B27A7A90}" type="slidenum">
              <a:rPr lang="en-GB" smtClean="0"/>
              <a:t>10</a:t>
            </a:fld>
            <a:endParaRPr lang="en-GB"/>
          </a:p>
        </p:txBody>
      </p:sp>
    </p:spTree>
    <p:extLst>
      <p:ext uri="{BB962C8B-B14F-4D97-AF65-F5344CB8AC3E}">
        <p14:creationId xmlns:p14="http://schemas.microsoft.com/office/powerpoint/2010/main" val="1337467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kern="1200" dirty="0" smtClean="0">
                <a:solidFill>
                  <a:schemeClr val="tx1"/>
                </a:solidFill>
                <a:effectLst/>
                <a:latin typeface="+mn-lt"/>
                <a:ea typeface="+mn-ea"/>
                <a:cs typeface="+mn-cs"/>
              </a:rPr>
              <a:t>All of these limitations and barriers can compromise engagement by researchers with repositories; this risks the loss of access to, and discoverability of, this important research, and creates a vicious circle. Because if </a:t>
            </a:r>
            <a:r>
              <a:rPr lang="en-GB" sz="1200" i="1" kern="1200" dirty="0" smtClean="0">
                <a:solidFill>
                  <a:schemeClr val="tx1"/>
                </a:solidFill>
                <a:effectLst/>
                <a:latin typeface="+mn-lt"/>
                <a:ea typeface="+mn-ea"/>
                <a:cs typeface="+mn-cs"/>
              </a:rPr>
              <a:t>depositing</a:t>
            </a:r>
            <a:r>
              <a:rPr lang="en-GB" sz="1200" kern="1200" dirty="0" smtClean="0">
                <a:solidFill>
                  <a:schemeClr val="tx1"/>
                </a:solidFill>
                <a:effectLst/>
                <a:latin typeface="+mn-lt"/>
                <a:ea typeface="+mn-ea"/>
                <a:cs typeface="+mn-cs"/>
              </a:rPr>
              <a:t> their research is difficult, how can these researchers even begin to think about making their research OA?</a:t>
            </a:r>
            <a:endParaRPr lang="en-GB" dirty="0"/>
          </a:p>
        </p:txBody>
      </p:sp>
      <p:sp>
        <p:nvSpPr>
          <p:cNvPr id="4" name="Slide Number Placeholder 3"/>
          <p:cNvSpPr>
            <a:spLocks noGrp="1"/>
          </p:cNvSpPr>
          <p:nvPr>
            <p:ph type="sldNum" sz="quarter" idx="10"/>
          </p:nvPr>
        </p:nvSpPr>
        <p:spPr/>
        <p:txBody>
          <a:bodyPr/>
          <a:lstStyle/>
          <a:p>
            <a:fld id="{18F39B25-98AB-4597-A0AD-53B0B27A7A90}" type="slidenum">
              <a:rPr lang="en-GB" smtClean="0"/>
              <a:t>11</a:t>
            </a:fld>
            <a:endParaRPr lang="en-GB"/>
          </a:p>
        </p:txBody>
      </p:sp>
    </p:spTree>
    <p:extLst>
      <p:ext uri="{BB962C8B-B14F-4D97-AF65-F5344CB8AC3E}">
        <p14:creationId xmlns:p14="http://schemas.microsoft.com/office/powerpoint/2010/main" val="293402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PRAG-UK have expressed concerns about practice-based research ending up in a “graveyard”, due to lack of visibility and accessibility – but we cannot let this happen! </a:t>
            </a:r>
          </a:p>
          <a:p>
            <a:r>
              <a:rPr lang="en-GB" sz="1200" kern="1200" dirty="0" smtClean="0">
                <a:solidFill>
                  <a:schemeClr val="tx1"/>
                </a:solidFill>
                <a:effectLst/>
                <a:latin typeface="+mn-lt"/>
                <a:ea typeface="+mn-ea"/>
                <a:cs typeface="+mn-cs"/>
              </a:rPr>
              <a:t>As we have discussed, Plan S and current OA developments are at risk of bypassing the open scholarship of arts researchers; but this discipline has much to offer society and the economy. As repositories evolve, the unique characteristics of arts outputs need to be addressed by developers – so this rant is a call to arms, so we can avoid the development of a gaping hole in the open access landscape!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8F39B25-98AB-4597-A0AD-53B0B27A7A90}" type="slidenum">
              <a:rPr lang="en-GB" smtClean="0"/>
              <a:t>12</a:t>
            </a:fld>
            <a:endParaRPr lang="en-GB"/>
          </a:p>
        </p:txBody>
      </p:sp>
    </p:spTree>
    <p:extLst>
      <p:ext uri="{BB962C8B-B14F-4D97-AF65-F5344CB8AC3E}">
        <p14:creationId xmlns:p14="http://schemas.microsoft.com/office/powerpoint/2010/main" val="4100990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F39B25-98AB-4597-A0AD-53B0B27A7A90}" type="slidenum">
              <a:rPr lang="en-GB" smtClean="0"/>
              <a:t>13</a:t>
            </a:fld>
            <a:endParaRPr lang="en-GB"/>
          </a:p>
        </p:txBody>
      </p:sp>
    </p:spTree>
    <p:extLst>
      <p:ext uri="{BB962C8B-B14F-4D97-AF65-F5344CB8AC3E}">
        <p14:creationId xmlns:p14="http://schemas.microsoft.com/office/powerpoint/2010/main" val="2535222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F39B25-98AB-4597-A0AD-53B0B27A7A90}" type="slidenum">
              <a:rPr lang="en-GB" smtClean="0"/>
              <a:t>15</a:t>
            </a:fld>
            <a:endParaRPr lang="en-GB"/>
          </a:p>
        </p:txBody>
      </p:sp>
    </p:spTree>
    <p:extLst>
      <p:ext uri="{BB962C8B-B14F-4D97-AF65-F5344CB8AC3E}">
        <p14:creationId xmlns:p14="http://schemas.microsoft.com/office/powerpoint/2010/main" val="3492232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195"/>
            <a:ext cx="5438140" cy="4132269"/>
          </a:xfrm>
        </p:spPr>
        <p:txBody>
          <a:bodyPr/>
          <a:lstStyle/>
          <a:p>
            <a:r>
              <a:rPr lang="en-GB" sz="1200" kern="1200" dirty="0" smtClean="0">
                <a:solidFill>
                  <a:schemeClr val="tx1"/>
                </a:solidFill>
                <a:effectLst/>
                <a:latin typeface="+mn-lt"/>
                <a:ea typeface="+mn-ea"/>
                <a:cs typeface="+mn-cs"/>
              </a:rPr>
              <a:t>We’re using the term “practice-based arts research” here, to encompass a range of disciplines, from fine art and performing arts, to architecture and design. Whilst some arts researchers do write journal articles, many outputs in these subjects tend to be in a non-text format.</a:t>
            </a:r>
          </a:p>
          <a:p>
            <a:r>
              <a:rPr lang="en-GB" sz="1200" kern="1200" dirty="0" smtClean="0">
                <a:solidFill>
                  <a:schemeClr val="tx1"/>
                </a:solidFill>
                <a:effectLst/>
                <a:latin typeface="+mn-lt"/>
                <a:ea typeface="+mn-ea"/>
                <a:cs typeface="+mn-cs"/>
              </a:rPr>
              <a:t>Here are some examples from the Glasgow School of Art:</a:t>
            </a:r>
          </a:p>
          <a:p>
            <a:r>
              <a:rPr lang="en-GB" sz="1200" kern="1200" dirty="0" smtClean="0">
                <a:solidFill>
                  <a:schemeClr val="tx1"/>
                </a:solidFill>
                <a:effectLst/>
                <a:latin typeface="+mn-lt"/>
                <a:ea typeface="+mn-ea"/>
                <a:cs typeface="+mn-cs"/>
              </a:rPr>
              <a:t>First we have Nicky Bird, a Fine Artist whose exhibition “Heritage Site” you can see here.  </a:t>
            </a:r>
          </a:p>
          <a:p>
            <a:pPr marL="0" indent="0">
              <a:buFont typeface="Arial" panose="020B0604020202020204" pitchFamily="34" charset="0"/>
              <a:buNone/>
            </a:pPr>
            <a:endParaRPr lang="en-GB" b="1" i="1" baseline="0" dirty="0" smtClean="0"/>
          </a:p>
          <a:p>
            <a:pPr marL="0" indent="0">
              <a:buFont typeface="Arial" panose="020B0604020202020204" pitchFamily="34" charset="0"/>
              <a:buNone/>
            </a:pPr>
            <a:endParaRPr lang="en-GB" b="1" i="1" baseline="0" dirty="0" smtClean="0"/>
          </a:p>
        </p:txBody>
      </p:sp>
      <p:sp>
        <p:nvSpPr>
          <p:cNvPr id="4" name="Slide Number Placeholder 3"/>
          <p:cNvSpPr>
            <a:spLocks noGrp="1"/>
          </p:cNvSpPr>
          <p:nvPr>
            <p:ph type="sldNum" sz="quarter" idx="10"/>
          </p:nvPr>
        </p:nvSpPr>
        <p:spPr/>
        <p:txBody>
          <a:bodyPr/>
          <a:lstStyle/>
          <a:p>
            <a:fld id="{18F39B25-98AB-4597-A0AD-53B0B27A7A90}" type="slidenum">
              <a:rPr lang="en-GB" smtClean="0"/>
              <a:t>2</a:t>
            </a:fld>
            <a:endParaRPr lang="en-GB"/>
          </a:p>
        </p:txBody>
      </p:sp>
    </p:spTree>
    <p:extLst>
      <p:ext uri="{BB962C8B-B14F-4D97-AF65-F5344CB8AC3E}">
        <p14:creationId xmlns:p14="http://schemas.microsoft.com/office/powerpoint/2010/main" val="2542787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Here, you can see that this work was a collaboration between a range of different researchers and practitioners, from archaeology, to model making and visualisation.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i="0" dirty="0" smtClean="0"/>
          </a:p>
          <a:p>
            <a:endParaRPr lang="en-GB" dirty="0"/>
          </a:p>
        </p:txBody>
      </p:sp>
      <p:sp>
        <p:nvSpPr>
          <p:cNvPr id="4" name="Slide Number Placeholder 3"/>
          <p:cNvSpPr>
            <a:spLocks noGrp="1"/>
          </p:cNvSpPr>
          <p:nvPr>
            <p:ph type="sldNum" sz="quarter" idx="10"/>
          </p:nvPr>
        </p:nvSpPr>
        <p:spPr/>
        <p:txBody>
          <a:bodyPr/>
          <a:lstStyle/>
          <a:p>
            <a:fld id="{18F39B25-98AB-4597-A0AD-53B0B27A7A90}" type="slidenum">
              <a:rPr lang="en-GB" smtClean="0"/>
              <a:t>3</a:t>
            </a:fld>
            <a:endParaRPr lang="en-GB"/>
          </a:p>
        </p:txBody>
      </p:sp>
    </p:spTree>
    <p:extLst>
      <p:ext uri="{BB962C8B-B14F-4D97-AF65-F5344CB8AC3E}">
        <p14:creationId xmlns:p14="http://schemas.microsoft.com/office/powerpoint/2010/main" val="3506294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Our second example features Silversmith Jonathan Boyd, who uses 3D scanning to make sculptures from everyday objects from the streets of Glasgow.</a:t>
            </a:r>
          </a:p>
          <a:p>
            <a:endParaRPr lang="en-GB" dirty="0"/>
          </a:p>
        </p:txBody>
      </p:sp>
      <p:sp>
        <p:nvSpPr>
          <p:cNvPr id="4" name="Slide Number Placeholder 3"/>
          <p:cNvSpPr>
            <a:spLocks noGrp="1"/>
          </p:cNvSpPr>
          <p:nvPr>
            <p:ph type="sldNum" sz="quarter" idx="10"/>
          </p:nvPr>
        </p:nvSpPr>
        <p:spPr/>
        <p:txBody>
          <a:bodyPr/>
          <a:lstStyle/>
          <a:p>
            <a:fld id="{18F39B25-98AB-4597-A0AD-53B0B27A7A90}" type="slidenum">
              <a:rPr lang="en-GB" smtClean="0"/>
              <a:t>4</a:t>
            </a:fld>
            <a:endParaRPr lang="en-GB"/>
          </a:p>
        </p:txBody>
      </p:sp>
    </p:spTree>
    <p:extLst>
      <p:ext uri="{BB962C8B-B14F-4D97-AF65-F5344CB8AC3E}">
        <p14:creationId xmlns:p14="http://schemas.microsoft.com/office/powerpoint/2010/main" val="3873156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This is how Jonathan’s work is currently represented in RADAR, the GSA’s research repository. Whilst we have these records in RADAR, they are only a snapshot of these outputs; the current repository infrastructure hampers users in experiencing these artefacts and exhibitions in the way the researchers intended.</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18F39B25-98AB-4597-A0AD-53B0B27A7A90}" type="slidenum">
              <a:rPr lang="en-GB" smtClean="0"/>
              <a:t>5</a:t>
            </a:fld>
            <a:endParaRPr lang="en-GB"/>
          </a:p>
        </p:txBody>
      </p:sp>
    </p:spTree>
    <p:extLst>
      <p:ext uri="{BB962C8B-B14F-4D97-AF65-F5344CB8AC3E}">
        <p14:creationId xmlns:p14="http://schemas.microsoft.com/office/powerpoint/2010/main" val="3125406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0425" y="1241425"/>
            <a:ext cx="5180013" cy="2913063"/>
          </a:xfrm>
        </p:spPr>
      </p:sp>
      <p:sp>
        <p:nvSpPr>
          <p:cNvPr id="3" name="Notes Placeholder 2"/>
          <p:cNvSpPr>
            <a:spLocks noGrp="1"/>
          </p:cNvSpPr>
          <p:nvPr>
            <p:ph type="body" idx="1"/>
          </p:nvPr>
        </p:nvSpPr>
        <p:spPr>
          <a:xfrm>
            <a:off x="679768" y="4348265"/>
            <a:ext cx="5438140" cy="3908614"/>
          </a:xfrm>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smtClean="0">
                <a:solidFill>
                  <a:schemeClr val="tx1"/>
                </a:solidFill>
                <a:effectLst/>
                <a:latin typeface="+mn-lt"/>
                <a:ea typeface="+mn-ea"/>
                <a:cs typeface="+mn-cs"/>
              </a:rPr>
              <a:t>Where better to start this rant than with some alienating terminology! Just take a moment to consider what you think of when you hear ‘open science.’ Plan ‘S’ where the s can stand for Science (amongst other things) defines it as covering all research disciplines. But let’s be honest …researchers in art and design are unlikely to define their research as ‘science’ and ultimately this language will fail to resonate with them and leave them feeling alienated. In its response to Plan S DARIAH EU stated the plan showed a ‘strong bias towards the STEM perspective.’ However, this is not an isolated issue – there seems to be a real lack of diversity in open access policies which tend to forget about the arts. Yet we should remember that the arts play an important role in building social cohesion and supporting wellbeing. Given the figures on this slide – shouldn’t we be making more of an effort to make this research open access in repositories?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18F39B25-98AB-4597-A0AD-53B0B27A7A90}" type="slidenum">
              <a:rPr lang="en-GB" smtClean="0"/>
              <a:t>6</a:t>
            </a:fld>
            <a:endParaRPr lang="en-GB"/>
          </a:p>
        </p:txBody>
      </p:sp>
    </p:spTree>
    <p:extLst>
      <p:ext uri="{BB962C8B-B14F-4D97-AF65-F5344CB8AC3E}">
        <p14:creationId xmlns:p14="http://schemas.microsoft.com/office/powerpoint/2010/main" val="3179212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Following discussions with colleagues at a Repository Fringe event in 2018, a range of barriers to capturing and representing arts outputs emerged. These issues were subsequently shared in a Google doc, which has continued to be updated by the repository community in the UK; this is clearly a topic of vital interest, and the same issues are consistently identified by a range of stakeholders across Higher Education. A follow-on event in March this year was attended by more than 80 arts researchers and repository managers – but we now need </a:t>
            </a:r>
            <a:r>
              <a:rPr lang="en-GB" sz="1200" b="1" kern="1200" dirty="0" smtClean="0">
                <a:solidFill>
                  <a:schemeClr val="tx1"/>
                </a:solidFill>
                <a:effectLst/>
                <a:latin typeface="+mn-lt"/>
                <a:ea typeface="+mn-ea"/>
                <a:cs typeface="+mn-cs"/>
              </a:rPr>
              <a:t>developers</a:t>
            </a:r>
            <a:r>
              <a:rPr lang="en-GB" sz="1200" kern="1200" dirty="0" smtClean="0">
                <a:solidFill>
                  <a:schemeClr val="tx1"/>
                </a:solidFill>
                <a:effectLst/>
                <a:latin typeface="+mn-lt"/>
                <a:ea typeface="+mn-ea"/>
                <a:cs typeface="+mn-cs"/>
              </a:rPr>
              <a:t> to be engaged, in order to move forward. </a:t>
            </a:r>
            <a:endParaRPr lang="en-GB" dirty="0" smtClean="0">
              <a:effectLst/>
            </a:endParaRPr>
          </a:p>
          <a:p>
            <a:endParaRPr lang="en-GB" dirty="0" smtClean="0"/>
          </a:p>
        </p:txBody>
      </p:sp>
      <p:sp>
        <p:nvSpPr>
          <p:cNvPr id="4" name="Slide Number Placeholder 3"/>
          <p:cNvSpPr>
            <a:spLocks noGrp="1"/>
          </p:cNvSpPr>
          <p:nvPr>
            <p:ph type="sldNum" sz="quarter" idx="10"/>
          </p:nvPr>
        </p:nvSpPr>
        <p:spPr/>
        <p:txBody>
          <a:bodyPr/>
          <a:lstStyle/>
          <a:p>
            <a:fld id="{18F39B25-98AB-4597-A0AD-53B0B27A7A90}" type="slidenum">
              <a:rPr lang="en-GB" smtClean="0"/>
              <a:t>7</a:t>
            </a:fld>
            <a:endParaRPr lang="en-GB"/>
          </a:p>
        </p:txBody>
      </p:sp>
    </p:spTree>
    <p:extLst>
      <p:ext uri="{BB962C8B-B14F-4D97-AF65-F5344CB8AC3E}">
        <p14:creationId xmlns:p14="http://schemas.microsoft.com/office/powerpoint/2010/main" val="3031783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11138"/>
            <a:ext cx="5954713" cy="3351212"/>
          </a:xfrm>
        </p:spPr>
      </p:sp>
      <p:sp>
        <p:nvSpPr>
          <p:cNvPr id="3" name="Notes Placeholder 2"/>
          <p:cNvSpPr>
            <a:spLocks noGrp="1"/>
          </p:cNvSpPr>
          <p:nvPr>
            <p:ph type="body" idx="1"/>
          </p:nvPr>
        </p:nvSpPr>
        <p:spPr>
          <a:xfrm>
            <a:off x="601441" y="3245306"/>
            <a:ext cx="5438140" cy="3908614"/>
          </a:xfrm>
        </p:spPr>
        <p:txBody>
          <a:bodyPr/>
          <a:lstStyle/>
          <a:p>
            <a:r>
              <a:rPr lang="en-GB" sz="1200" kern="1200" dirty="0" smtClean="0">
                <a:solidFill>
                  <a:schemeClr val="tx1"/>
                </a:solidFill>
                <a:effectLst/>
                <a:latin typeface="+mn-lt"/>
                <a:ea typeface="+mn-ea"/>
                <a:cs typeface="+mn-cs"/>
              </a:rPr>
              <a:t>So what are the issues?</a:t>
            </a:r>
            <a:endParaRPr lang="en-GB" dirty="0" smtClean="0">
              <a:effectLst/>
            </a:endParaRPr>
          </a:p>
          <a:p>
            <a:r>
              <a:rPr lang="en-GB" sz="1200" kern="1200" dirty="0" smtClean="0">
                <a:solidFill>
                  <a:schemeClr val="tx1"/>
                </a:solidFill>
                <a:effectLst/>
                <a:latin typeface="+mn-lt"/>
                <a:ea typeface="+mn-ea"/>
                <a:cs typeface="+mn-cs"/>
              </a:rPr>
              <a:t>Firstly, arts research is poorly served by existing metadata standards. When it comes to describing complex, non-text outputs in repositories, researchers can feel like they are trying to put a square peg in a round hole. The language used is tailored towards traditional publication routes, and so fields that ask a practice researcher when their artefact was ‘published’ or for its ‘abstract’ can lead to confusion. Trying to choose a suitable ‘output type’ for their work is another barrier and leads to an overuse of the ‘other’ item type. This can compound researchers’ feeling that the repository is not suited to their work and can result in a lack of engagement. Various UK projects such as </a:t>
            </a:r>
            <a:r>
              <a:rPr lang="en-GB" sz="1200" kern="1200" dirty="0" err="1" smtClean="0">
                <a:solidFill>
                  <a:schemeClr val="tx1"/>
                </a:solidFill>
                <a:effectLst/>
                <a:latin typeface="+mn-lt"/>
                <a:ea typeface="+mn-ea"/>
                <a:cs typeface="+mn-cs"/>
              </a:rPr>
              <a:t>Kultur</a:t>
            </a:r>
            <a:r>
              <a:rPr lang="en-GB" sz="1200" kern="1200" dirty="0" smtClean="0">
                <a:solidFill>
                  <a:schemeClr val="tx1"/>
                </a:solidFill>
                <a:effectLst/>
                <a:latin typeface="+mn-lt"/>
                <a:ea typeface="+mn-ea"/>
                <a:cs typeface="+mn-cs"/>
              </a:rPr>
              <a:t> and Defiant Objects have, in the past, tried to tackle the issue of metadata for arts outputs, but ultimately repositories are still not speaking the language of art and design. More is needed than workarounds to make these outputs ‘fit’ a metadata schema designed for STEM outputs.</a:t>
            </a:r>
            <a:endParaRPr lang="en-GB" i="0" dirty="0"/>
          </a:p>
        </p:txBody>
      </p:sp>
      <p:sp>
        <p:nvSpPr>
          <p:cNvPr id="4" name="Slide Number Placeholder 3"/>
          <p:cNvSpPr>
            <a:spLocks noGrp="1"/>
          </p:cNvSpPr>
          <p:nvPr>
            <p:ph type="sldNum" sz="quarter" idx="10"/>
          </p:nvPr>
        </p:nvSpPr>
        <p:spPr/>
        <p:txBody>
          <a:bodyPr/>
          <a:lstStyle/>
          <a:p>
            <a:fld id="{18F39B25-98AB-4597-A0AD-53B0B27A7A90}" type="slidenum">
              <a:rPr lang="en-GB" smtClean="0"/>
              <a:t>8</a:t>
            </a:fld>
            <a:endParaRPr lang="en-GB"/>
          </a:p>
        </p:txBody>
      </p:sp>
    </p:spTree>
    <p:extLst>
      <p:ext uri="{BB962C8B-B14F-4D97-AF65-F5344CB8AC3E}">
        <p14:creationId xmlns:p14="http://schemas.microsoft.com/office/powerpoint/2010/main" val="3652123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Representation and storage of outputs in repositories is another significant barrier: large video files, for example, may need to be cut down in order to ‘fit’ in to the repository (whereas a STEM researcher would hardly be expected to shorten a long journal article due to a lack of repository capacity).  Poor representation of an artist’s work can also occur. For example, colours in images and thumbnails can differ; or if an output requires sound to be played alongside visuals, this may not be possible </a:t>
            </a:r>
            <a:r>
              <a:rPr lang="en-GB" sz="1200" i="1" kern="1200" dirty="0" smtClean="0">
                <a:solidFill>
                  <a:schemeClr val="tx1"/>
                </a:solidFill>
                <a:effectLst/>
                <a:latin typeface="+mn-lt"/>
                <a:ea typeface="+mn-ea"/>
                <a:cs typeface="+mn-cs"/>
              </a:rPr>
              <a:t>within</a:t>
            </a:r>
            <a:r>
              <a:rPr lang="en-GB" sz="1200" kern="1200" dirty="0" smtClean="0">
                <a:solidFill>
                  <a:schemeClr val="tx1"/>
                </a:solidFill>
                <a:effectLst/>
                <a:latin typeface="+mn-lt"/>
                <a:ea typeface="+mn-ea"/>
                <a:cs typeface="+mn-cs"/>
              </a:rPr>
              <a:t> the repository. We therefore have to link to the artist’s website as a workaround, for users to access files we cannot host in the repository. </a:t>
            </a:r>
            <a:endParaRPr lang="en-GB" dirty="0" smtClean="0">
              <a:effectLst/>
            </a:endParaRPr>
          </a:p>
          <a:p>
            <a:r>
              <a:rPr lang="en-GB" sz="1200" kern="1200" dirty="0" smtClean="0">
                <a:solidFill>
                  <a:schemeClr val="tx1"/>
                </a:solidFill>
                <a:effectLst/>
                <a:latin typeface="+mn-lt"/>
                <a:ea typeface="+mn-ea"/>
                <a:cs typeface="+mn-cs"/>
              </a:rPr>
              <a:t>The images on this slide highlight issues experienced with accurately representing colour. The image on the left shows that the colours were far too dark and this researcher didn’t want it to be shown if we could not get it to display correctly. In this instance the developers were able to fix how the image was displayed, but this ultimately reduced the researcher’s confidence that the repository could represent their work as intended.</a:t>
            </a:r>
            <a:endParaRPr lang="en-GB" dirty="0" smtClean="0">
              <a:effectLst/>
            </a:endParaRPr>
          </a:p>
          <a:p>
            <a:endParaRPr lang="en-GB" dirty="0"/>
          </a:p>
        </p:txBody>
      </p:sp>
      <p:sp>
        <p:nvSpPr>
          <p:cNvPr id="4" name="Slide Number Placeholder 3"/>
          <p:cNvSpPr>
            <a:spLocks noGrp="1"/>
          </p:cNvSpPr>
          <p:nvPr>
            <p:ph type="sldNum" sz="quarter" idx="10"/>
          </p:nvPr>
        </p:nvSpPr>
        <p:spPr/>
        <p:txBody>
          <a:bodyPr/>
          <a:lstStyle/>
          <a:p>
            <a:fld id="{18F39B25-98AB-4597-A0AD-53B0B27A7A90}" type="slidenum">
              <a:rPr lang="en-GB" smtClean="0"/>
              <a:t>9</a:t>
            </a:fld>
            <a:endParaRPr lang="en-GB"/>
          </a:p>
        </p:txBody>
      </p:sp>
    </p:spTree>
    <p:extLst>
      <p:ext uri="{BB962C8B-B14F-4D97-AF65-F5344CB8AC3E}">
        <p14:creationId xmlns:p14="http://schemas.microsoft.com/office/powerpoint/2010/main" val="3131227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A5AA10E-D627-452C-BB93-41D2000B22CE}" type="datetimeFigureOut">
              <a:rPr lang="en-GB" smtClean="0"/>
              <a:t>10/06/2019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650817-686E-4EBE-946D-BADCF75A335C}" type="slidenum">
              <a:rPr lang="en-GB" smtClean="0"/>
              <a:t>‹#›</a:t>
            </a:fld>
            <a:endParaRPr lang="en-GB"/>
          </a:p>
        </p:txBody>
      </p:sp>
    </p:spTree>
    <p:extLst>
      <p:ext uri="{BB962C8B-B14F-4D97-AF65-F5344CB8AC3E}">
        <p14:creationId xmlns:p14="http://schemas.microsoft.com/office/powerpoint/2010/main" val="2936414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5AA10E-D627-452C-BB93-41D2000B22CE}" type="datetimeFigureOut">
              <a:rPr lang="en-GB" smtClean="0"/>
              <a:t>10/06/2019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650817-686E-4EBE-946D-BADCF75A335C}" type="slidenum">
              <a:rPr lang="en-GB" smtClean="0"/>
              <a:t>‹#›</a:t>
            </a:fld>
            <a:endParaRPr lang="en-GB"/>
          </a:p>
        </p:txBody>
      </p:sp>
    </p:spTree>
    <p:extLst>
      <p:ext uri="{BB962C8B-B14F-4D97-AF65-F5344CB8AC3E}">
        <p14:creationId xmlns:p14="http://schemas.microsoft.com/office/powerpoint/2010/main" val="69885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5AA10E-D627-452C-BB93-41D2000B22CE}" type="datetimeFigureOut">
              <a:rPr lang="en-GB" smtClean="0"/>
              <a:t>10/06/2019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650817-686E-4EBE-946D-BADCF75A335C}" type="slidenum">
              <a:rPr lang="en-GB" smtClean="0"/>
              <a:t>‹#›</a:t>
            </a:fld>
            <a:endParaRPr lang="en-GB"/>
          </a:p>
        </p:txBody>
      </p:sp>
    </p:spTree>
    <p:extLst>
      <p:ext uri="{BB962C8B-B14F-4D97-AF65-F5344CB8AC3E}">
        <p14:creationId xmlns:p14="http://schemas.microsoft.com/office/powerpoint/2010/main" val="2330764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5AA10E-D627-452C-BB93-41D2000B22CE}" type="datetimeFigureOut">
              <a:rPr lang="en-GB" smtClean="0"/>
              <a:t>10/06/2019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650817-686E-4EBE-946D-BADCF75A335C}" type="slidenum">
              <a:rPr lang="en-GB" smtClean="0"/>
              <a:t>‹#›</a:t>
            </a:fld>
            <a:endParaRPr lang="en-GB"/>
          </a:p>
        </p:txBody>
      </p:sp>
    </p:spTree>
    <p:extLst>
      <p:ext uri="{BB962C8B-B14F-4D97-AF65-F5344CB8AC3E}">
        <p14:creationId xmlns:p14="http://schemas.microsoft.com/office/powerpoint/2010/main" val="3324486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A5AA10E-D627-452C-BB93-41D2000B22CE}" type="datetimeFigureOut">
              <a:rPr lang="en-GB" smtClean="0"/>
              <a:t>10/06/2019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E650817-686E-4EBE-946D-BADCF75A335C}" type="slidenum">
              <a:rPr lang="en-GB" smtClean="0"/>
              <a:t>‹#›</a:t>
            </a:fld>
            <a:endParaRPr lang="en-GB"/>
          </a:p>
        </p:txBody>
      </p:sp>
    </p:spTree>
    <p:extLst>
      <p:ext uri="{BB962C8B-B14F-4D97-AF65-F5344CB8AC3E}">
        <p14:creationId xmlns:p14="http://schemas.microsoft.com/office/powerpoint/2010/main" val="727812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A5AA10E-D627-452C-BB93-41D2000B22CE}" type="datetimeFigureOut">
              <a:rPr lang="en-GB" smtClean="0"/>
              <a:t>10/06/2019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E650817-686E-4EBE-946D-BADCF75A335C}" type="slidenum">
              <a:rPr lang="en-GB" smtClean="0"/>
              <a:t>‹#›</a:t>
            </a:fld>
            <a:endParaRPr lang="en-GB"/>
          </a:p>
        </p:txBody>
      </p:sp>
    </p:spTree>
    <p:extLst>
      <p:ext uri="{BB962C8B-B14F-4D97-AF65-F5344CB8AC3E}">
        <p14:creationId xmlns:p14="http://schemas.microsoft.com/office/powerpoint/2010/main" val="1049764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A5AA10E-D627-452C-BB93-41D2000B22CE}" type="datetimeFigureOut">
              <a:rPr lang="en-GB" smtClean="0"/>
              <a:t>10/06/2019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E650817-686E-4EBE-946D-BADCF75A335C}" type="slidenum">
              <a:rPr lang="en-GB" smtClean="0"/>
              <a:t>‹#›</a:t>
            </a:fld>
            <a:endParaRPr lang="en-GB"/>
          </a:p>
        </p:txBody>
      </p:sp>
    </p:spTree>
    <p:extLst>
      <p:ext uri="{BB962C8B-B14F-4D97-AF65-F5344CB8AC3E}">
        <p14:creationId xmlns:p14="http://schemas.microsoft.com/office/powerpoint/2010/main" val="332445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A5AA10E-D627-452C-BB93-41D2000B22CE}" type="datetimeFigureOut">
              <a:rPr lang="en-GB" smtClean="0"/>
              <a:t>10/06/2019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E650817-686E-4EBE-946D-BADCF75A335C}" type="slidenum">
              <a:rPr lang="en-GB" smtClean="0"/>
              <a:t>‹#›</a:t>
            </a:fld>
            <a:endParaRPr lang="en-GB"/>
          </a:p>
        </p:txBody>
      </p:sp>
    </p:spTree>
    <p:extLst>
      <p:ext uri="{BB962C8B-B14F-4D97-AF65-F5344CB8AC3E}">
        <p14:creationId xmlns:p14="http://schemas.microsoft.com/office/powerpoint/2010/main" val="395605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AA10E-D627-452C-BB93-41D2000B22CE}" type="datetimeFigureOut">
              <a:rPr lang="en-GB" smtClean="0"/>
              <a:t>10/06/2019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E650817-686E-4EBE-946D-BADCF75A335C}" type="slidenum">
              <a:rPr lang="en-GB" smtClean="0"/>
              <a:t>‹#›</a:t>
            </a:fld>
            <a:endParaRPr lang="en-GB"/>
          </a:p>
        </p:txBody>
      </p:sp>
    </p:spTree>
    <p:extLst>
      <p:ext uri="{BB962C8B-B14F-4D97-AF65-F5344CB8AC3E}">
        <p14:creationId xmlns:p14="http://schemas.microsoft.com/office/powerpoint/2010/main" val="2432704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5AA10E-D627-452C-BB93-41D2000B22CE}" type="datetimeFigureOut">
              <a:rPr lang="en-GB" smtClean="0"/>
              <a:t>10/06/2019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E650817-686E-4EBE-946D-BADCF75A335C}" type="slidenum">
              <a:rPr lang="en-GB" smtClean="0"/>
              <a:t>‹#›</a:t>
            </a:fld>
            <a:endParaRPr lang="en-GB"/>
          </a:p>
        </p:txBody>
      </p:sp>
    </p:spTree>
    <p:extLst>
      <p:ext uri="{BB962C8B-B14F-4D97-AF65-F5344CB8AC3E}">
        <p14:creationId xmlns:p14="http://schemas.microsoft.com/office/powerpoint/2010/main" val="102647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5AA10E-D627-452C-BB93-41D2000B22CE}" type="datetimeFigureOut">
              <a:rPr lang="en-GB" smtClean="0"/>
              <a:t>10/06/2019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E650817-686E-4EBE-946D-BADCF75A335C}" type="slidenum">
              <a:rPr lang="en-GB" smtClean="0"/>
              <a:t>‹#›</a:t>
            </a:fld>
            <a:endParaRPr lang="en-GB"/>
          </a:p>
        </p:txBody>
      </p:sp>
    </p:spTree>
    <p:extLst>
      <p:ext uri="{BB962C8B-B14F-4D97-AF65-F5344CB8AC3E}">
        <p14:creationId xmlns:p14="http://schemas.microsoft.com/office/powerpoint/2010/main" val="3801804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5AA10E-D627-452C-BB93-41D2000B22CE}" type="datetimeFigureOut">
              <a:rPr lang="en-GB" smtClean="0"/>
              <a:t>10/06/2019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50817-686E-4EBE-946D-BADCF75A335C}" type="slidenum">
              <a:rPr lang="en-GB" smtClean="0"/>
              <a:t>‹#›</a:t>
            </a:fld>
            <a:endParaRPr lang="en-GB"/>
          </a:p>
        </p:txBody>
      </p:sp>
    </p:spTree>
    <p:extLst>
      <p:ext uri="{BB962C8B-B14F-4D97-AF65-F5344CB8AC3E}">
        <p14:creationId xmlns:p14="http://schemas.microsoft.com/office/powerpoint/2010/main" val="1481752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scholarlycommunications.jiscinvolve.org/wp/2019/03/29/practice-research-is-for-life-not-just-ref/" TargetMode="External"/><Relationship Id="rId3" Type="http://schemas.openxmlformats.org/officeDocument/2006/relationships/hyperlink" Target="mailto:d.pike@gsa.ac.uk" TargetMode="External"/><Relationship Id="rId7" Type="http://schemas.openxmlformats.org/officeDocument/2006/relationships/hyperlink" Target="https://prag-uk.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jisc.ac.uk/" TargetMode="External"/><Relationship Id="rId5" Type="http://schemas.openxmlformats.org/officeDocument/2006/relationships/hyperlink" Target="https://docs.google.com/document/d/1O8DOnjwYvRePhnTWjpcjab29zsfnvHPzhKLKWbUI53M/edit?usp=sharing" TargetMode="External"/><Relationship Id="rId4" Type="http://schemas.openxmlformats.org/officeDocument/2006/relationships/hyperlink" Target="mailto:n.siminson@gsa.ac.uk"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flic.kr/p/293V8hy" TargetMode="External"/><Relationship Id="rId3" Type="http://schemas.openxmlformats.org/officeDocument/2006/relationships/hyperlink" Target="https://flic.kr/p/85i5yW" TargetMode="External"/><Relationship Id="rId7" Type="http://schemas.openxmlformats.org/officeDocument/2006/relationships/hyperlink" Target="https://creativecommons.org/licenses/by-nc-nd/2.0/" TargetMode="External"/><Relationship Id="rId12" Type="http://schemas.openxmlformats.org/officeDocument/2006/relationships/hyperlink" Target="https://flic.kr/p/dqE3Xy" TargetMode="External"/><Relationship Id="rId2" Type="http://schemas.openxmlformats.org/officeDocument/2006/relationships/hyperlink" Target="https://creativecommons.org/licenses/by-nc-sa/2.0/" TargetMode="External"/><Relationship Id="rId1" Type="http://schemas.openxmlformats.org/officeDocument/2006/relationships/slideLayout" Target="../slideLayouts/slideLayout2.xml"/><Relationship Id="rId6" Type="http://schemas.openxmlformats.org/officeDocument/2006/relationships/hyperlink" Target="https://commons.wikimedia.org/wiki/File:John_Wilson_Bengough_-_chalk_talk.jpg" TargetMode="External"/><Relationship Id="rId11" Type="http://schemas.openxmlformats.org/officeDocument/2006/relationships/hyperlink" Target="https://creativecommons.org/licenses/by/2.0/" TargetMode="External"/><Relationship Id="rId5" Type="http://schemas.openxmlformats.org/officeDocument/2006/relationships/hyperlink" Target="https://commons.wikimedia.org/wiki/File:201705_Scientist_desk_F.svg" TargetMode="External"/><Relationship Id="rId10" Type="http://schemas.openxmlformats.org/officeDocument/2006/relationships/hyperlink" Target="https://commons.wikimedia.org/wiki/File:Language_Matters!_-WomensMarch_-WomensMarch2018_-SenecaFalls_-NY_(38908938455).jpg" TargetMode="External"/><Relationship Id="rId4" Type="http://schemas.openxmlformats.org/officeDocument/2006/relationships/hyperlink" Target="https://creativecommons.org/licenses/by/4.0/deed.en" TargetMode="External"/><Relationship Id="rId9" Type="http://schemas.openxmlformats.org/officeDocument/2006/relationships/hyperlink" Target="https://creativecommons.org/licenses/by/2.0/deed.e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dariah.eu/wp-content/uploads/2018/10/Towards-a-PlanHSS-excerpt.pdf" TargetMode="External"/><Relationship Id="rId7" Type="http://schemas.openxmlformats.org/officeDocument/2006/relationships/hyperlink" Target="https://theconversation.com/why-art-and-culture-contribute-more-to-an-economy-than-growth-and-jobs-5222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plus.google.com/+PeterSuber/posts/iGEFpdYY9dr" TargetMode="External"/><Relationship Id="rId5" Type="http://schemas.openxmlformats.org/officeDocument/2006/relationships/hyperlink" Target="https://doi.org/10.1080/13614533.2017.1320767" TargetMode="External"/><Relationship Id="rId4" Type="http://schemas.openxmlformats.org/officeDocument/2006/relationships/hyperlink" Target="https://www.theguardian.com/commentisfree/2017/jan/01/creative-industries-key-to-uk-econom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radar.gsa.ac.uk/508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nickybird.com/projects/heritage-site-2014-201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radar.gsa.ac.uk/523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defiantobjects.wordpress.com/" TargetMode="External"/><Relationship Id="rId4" Type="http://schemas.openxmlformats.org/officeDocument/2006/relationships/hyperlink" Target="http://kultur.eprints.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t="-11000" b="-94000"/>
          </a:stretch>
        </a:blip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6262492" y="4073150"/>
            <a:ext cx="5254099" cy="2387600"/>
          </a:xfrm>
        </p:spPr>
        <p:txBody>
          <a:bodyPr>
            <a:noAutofit/>
          </a:bodyPr>
          <a:lstStyle/>
          <a:p>
            <a:r>
              <a:rPr lang="en-GB" sz="4400" b="1" dirty="0" smtClean="0">
                <a:solidFill>
                  <a:schemeClr val="bg1">
                    <a:alpha val="91000"/>
                  </a:schemeClr>
                </a:solidFill>
              </a:rPr>
              <a:t/>
            </a:r>
            <a:br>
              <a:rPr lang="en-GB" sz="4400" b="1" dirty="0" smtClean="0">
                <a:solidFill>
                  <a:schemeClr val="bg1">
                    <a:alpha val="91000"/>
                  </a:schemeClr>
                </a:solidFill>
              </a:rPr>
            </a:br>
            <a:r>
              <a:rPr lang="en-GB" sz="4400" b="1" dirty="0">
                <a:solidFill>
                  <a:schemeClr val="bg1">
                    <a:alpha val="91000"/>
                  </a:schemeClr>
                </a:solidFill>
              </a:rPr>
              <a:t/>
            </a:r>
            <a:br>
              <a:rPr lang="en-GB" sz="4400" b="1" dirty="0">
                <a:solidFill>
                  <a:schemeClr val="bg1">
                    <a:alpha val="91000"/>
                  </a:schemeClr>
                </a:solidFill>
              </a:rPr>
            </a:br>
            <a:r>
              <a:rPr lang="en-GB" sz="4400" b="1" dirty="0" smtClean="0">
                <a:solidFill>
                  <a:schemeClr val="bg1">
                    <a:alpha val="91000"/>
                  </a:schemeClr>
                </a:solidFill>
              </a:rPr>
              <a:t>Square pegs, round holes: how do we make repositories work for arts research?</a:t>
            </a:r>
            <a:br>
              <a:rPr lang="en-GB" sz="4400" b="1" dirty="0" smtClean="0">
                <a:solidFill>
                  <a:schemeClr val="bg1">
                    <a:alpha val="91000"/>
                  </a:schemeClr>
                </a:solidFill>
              </a:rPr>
            </a:br>
            <a:r>
              <a:rPr lang="en-GB" sz="4400" dirty="0" smtClean="0">
                <a:solidFill>
                  <a:schemeClr val="bg1">
                    <a:alpha val="91000"/>
                  </a:schemeClr>
                </a:solidFill>
              </a:rPr>
              <a:t/>
            </a:r>
            <a:br>
              <a:rPr lang="en-GB" sz="4400" dirty="0" smtClean="0">
                <a:solidFill>
                  <a:schemeClr val="bg1">
                    <a:alpha val="91000"/>
                  </a:schemeClr>
                </a:solidFill>
              </a:rPr>
            </a:br>
            <a:r>
              <a:rPr lang="en-GB" sz="4400" dirty="0">
                <a:solidFill>
                  <a:schemeClr val="bg1">
                    <a:alpha val="91000"/>
                  </a:schemeClr>
                </a:solidFill>
              </a:rPr>
              <a:t/>
            </a:r>
            <a:br>
              <a:rPr lang="en-GB" sz="4400" dirty="0">
                <a:solidFill>
                  <a:schemeClr val="bg1">
                    <a:alpha val="91000"/>
                  </a:schemeClr>
                </a:solidFill>
              </a:rPr>
            </a:br>
            <a:r>
              <a:rPr lang="en-GB" sz="3600" b="1" dirty="0" smtClean="0">
                <a:solidFill>
                  <a:schemeClr val="bg1">
                    <a:alpha val="91000"/>
                  </a:schemeClr>
                </a:solidFill>
              </a:rPr>
              <a:t>Dawn Pike</a:t>
            </a:r>
            <a:br>
              <a:rPr lang="en-GB" sz="3600" b="1" dirty="0" smtClean="0">
                <a:solidFill>
                  <a:schemeClr val="bg1">
                    <a:alpha val="91000"/>
                  </a:schemeClr>
                </a:solidFill>
              </a:rPr>
            </a:br>
            <a:r>
              <a:rPr lang="en-GB" sz="3600" b="1" dirty="0" smtClean="0">
                <a:solidFill>
                  <a:schemeClr val="bg1">
                    <a:alpha val="91000"/>
                  </a:schemeClr>
                </a:solidFill>
              </a:rPr>
              <a:t>Nicola Siminson</a:t>
            </a:r>
            <a:br>
              <a:rPr lang="en-GB" sz="3600" b="1" dirty="0" smtClean="0">
                <a:solidFill>
                  <a:schemeClr val="bg1">
                    <a:alpha val="91000"/>
                  </a:schemeClr>
                </a:solidFill>
              </a:rPr>
            </a:br>
            <a:r>
              <a:rPr lang="en-GB" sz="3600" dirty="0" smtClean="0">
                <a:solidFill>
                  <a:schemeClr val="bg1">
                    <a:alpha val="91000"/>
                  </a:schemeClr>
                </a:solidFill>
              </a:rPr>
              <a:t>The Glasgow School of Art</a:t>
            </a:r>
            <a:endParaRPr lang="en-GB" sz="3600" dirty="0">
              <a:solidFill>
                <a:schemeClr val="bg1">
                  <a:alpha val="91000"/>
                </a:schemeClr>
              </a:solidFill>
            </a:endParaRPr>
          </a:p>
        </p:txBody>
      </p:sp>
    </p:spTree>
    <p:extLst>
      <p:ext uri="{BB962C8B-B14F-4D97-AF65-F5344CB8AC3E}">
        <p14:creationId xmlns:p14="http://schemas.microsoft.com/office/powerpoint/2010/main" val="3682143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8410" y="-2696"/>
            <a:ext cx="3733800" cy="1325563"/>
          </a:xfrm>
        </p:spPr>
        <p:txBody>
          <a:bodyPr/>
          <a:lstStyle/>
          <a:p>
            <a:pPr algn="ctr"/>
            <a:r>
              <a:rPr lang="en-GB" b="1" dirty="0" smtClean="0"/>
              <a:t>Bodies of work</a:t>
            </a:r>
            <a:endParaRPr lang="en-GB" b="1" dirty="0"/>
          </a:p>
        </p:txBody>
      </p:sp>
      <p:pic>
        <p:nvPicPr>
          <p:cNvPr id="4" name="Content Placeholder 3"/>
          <p:cNvPicPr>
            <a:picLocks noGrp="1" noChangeAspect="1"/>
          </p:cNvPicPr>
          <p:nvPr>
            <p:ph idx="1"/>
          </p:nvPr>
        </p:nvPicPr>
        <p:blipFill>
          <a:blip r:embed="rId3"/>
          <a:stretch>
            <a:fillRect/>
          </a:stretch>
        </p:blipFill>
        <p:spPr>
          <a:xfrm>
            <a:off x="1139863" y="2479813"/>
            <a:ext cx="6036927" cy="3924000"/>
          </a:xfrm>
          <a:prstGeom prst="rect">
            <a:avLst/>
          </a:prstGeom>
        </p:spPr>
      </p:pic>
      <p:cxnSp>
        <p:nvCxnSpPr>
          <p:cNvPr id="6" name="Straight Arrow Connector 5"/>
          <p:cNvCxnSpPr/>
          <p:nvPr/>
        </p:nvCxnSpPr>
        <p:spPr>
          <a:xfrm flipH="1">
            <a:off x="5368433" y="1828800"/>
            <a:ext cx="3106786" cy="9697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rot="1495861">
            <a:off x="5357149" y="3776021"/>
            <a:ext cx="2945897" cy="1533377"/>
          </a:xfrm>
          <a:prstGeom prst="rect">
            <a:avLst/>
          </a:prstGeom>
        </p:spPr>
      </p:pic>
      <p:sp>
        <p:nvSpPr>
          <p:cNvPr id="10" name="TextBox 9"/>
          <p:cNvSpPr txBox="1"/>
          <p:nvPr/>
        </p:nvSpPr>
        <p:spPr>
          <a:xfrm>
            <a:off x="8475219" y="1605415"/>
            <a:ext cx="3140765" cy="707886"/>
          </a:xfrm>
          <a:prstGeom prst="rect">
            <a:avLst/>
          </a:prstGeom>
          <a:noFill/>
        </p:spPr>
        <p:txBody>
          <a:bodyPr wrap="square" rtlCol="0">
            <a:spAutoFit/>
          </a:bodyPr>
          <a:lstStyle/>
          <a:p>
            <a:r>
              <a:rPr lang="en-GB" sz="2000" b="1" dirty="0" smtClean="0"/>
              <a:t>Output as represented in the repository</a:t>
            </a:r>
            <a:endParaRPr lang="en-GB" sz="2000" b="1" dirty="0"/>
          </a:p>
        </p:txBody>
      </p:sp>
      <p:sp>
        <p:nvSpPr>
          <p:cNvPr id="11" name="TextBox 10"/>
          <p:cNvSpPr txBox="1"/>
          <p:nvPr/>
        </p:nvSpPr>
        <p:spPr>
          <a:xfrm>
            <a:off x="8524587" y="4230610"/>
            <a:ext cx="2683565" cy="1692771"/>
          </a:xfrm>
          <a:prstGeom prst="rect">
            <a:avLst/>
          </a:prstGeom>
          <a:noFill/>
        </p:spPr>
        <p:txBody>
          <a:bodyPr wrap="square" rtlCol="0">
            <a:spAutoFit/>
          </a:bodyPr>
          <a:lstStyle/>
          <a:p>
            <a:r>
              <a:rPr lang="en-GB" sz="2000" b="1" dirty="0" smtClean="0"/>
              <a:t>The journey that leads to the output – including various </a:t>
            </a:r>
            <a:r>
              <a:rPr lang="en-GB" sz="2000" b="1" dirty="0"/>
              <a:t>avenues of enquiry and form of </a:t>
            </a:r>
            <a:r>
              <a:rPr lang="en-GB" sz="2000" b="1" dirty="0" smtClean="0"/>
              <a:t>output</a:t>
            </a:r>
            <a:endParaRPr lang="en-GB" sz="2400" b="1" dirty="0"/>
          </a:p>
        </p:txBody>
      </p:sp>
      <p:sp>
        <p:nvSpPr>
          <p:cNvPr id="8" name="TextBox 7"/>
          <p:cNvSpPr txBox="1"/>
          <p:nvPr/>
        </p:nvSpPr>
        <p:spPr>
          <a:xfrm>
            <a:off x="399789" y="1248389"/>
            <a:ext cx="6726476" cy="461665"/>
          </a:xfrm>
          <a:prstGeom prst="rect">
            <a:avLst/>
          </a:prstGeom>
          <a:noFill/>
        </p:spPr>
        <p:txBody>
          <a:bodyPr wrap="square" rtlCol="0">
            <a:spAutoFit/>
          </a:bodyPr>
          <a:lstStyle/>
          <a:p>
            <a:r>
              <a:rPr lang="en-GB" sz="2400" b="1" dirty="0" smtClean="0"/>
              <a:t>Repositories only show the tip of the iceberg!</a:t>
            </a:r>
            <a:endParaRPr lang="en-GB" sz="2400" b="1" dirty="0"/>
          </a:p>
        </p:txBody>
      </p:sp>
    </p:spTree>
    <p:extLst>
      <p:ext uri="{BB962C8B-B14F-4D97-AF65-F5344CB8AC3E}">
        <p14:creationId xmlns:p14="http://schemas.microsoft.com/office/powerpoint/2010/main" val="3829998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A vicious circle…</a:t>
            </a:r>
            <a:endParaRPr lang="en-GB" b="1" dirty="0"/>
          </a:p>
        </p:txBody>
      </p:sp>
      <p:graphicFrame>
        <p:nvGraphicFramePr>
          <p:cNvPr id="4" name="Diagram 3"/>
          <p:cNvGraphicFramePr/>
          <p:nvPr>
            <p:extLst>
              <p:ext uri="{D42A27DB-BD31-4B8C-83A1-F6EECF244321}">
                <p14:modId xmlns:p14="http://schemas.microsoft.com/office/powerpoint/2010/main" val="3427366802"/>
              </p:ext>
            </p:extLst>
          </p:nvPr>
        </p:nvGraphicFramePr>
        <p:xfrm>
          <a:off x="3225800" y="1439333"/>
          <a:ext cx="8128000" cy="5215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69370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513779"/>
          </a:xfrm>
        </p:spPr>
        <p:txBody>
          <a:bodyPr>
            <a:normAutofit/>
          </a:bodyPr>
          <a:lstStyle/>
          <a:p>
            <a:r>
              <a:rPr lang="en-GB" sz="3600" b="1" dirty="0" smtClean="0">
                <a:solidFill>
                  <a:schemeClr val="bg1"/>
                </a:solidFill>
              </a:rPr>
              <a:t>Conclusion – and a call to arms!</a:t>
            </a:r>
            <a:endParaRPr lang="en-GB" sz="3600" b="1" dirty="0">
              <a:solidFill>
                <a:schemeClr val="bg1"/>
              </a:solidFill>
            </a:endParaRPr>
          </a:p>
        </p:txBody>
      </p:sp>
      <p:sp>
        <p:nvSpPr>
          <p:cNvPr id="3" name="TextBox 2"/>
          <p:cNvSpPr txBox="1"/>
          <p:nvPr/>
        </p:nvSpPr>
        <p:spPr>
          <a:xfrm>
            <a:off x="280095" y="1646824"/>
            <a:ext cx="10610416" cy="2554545"/>
          </a:xfrm>
          <a:prstGeom prst="rect">
            <a:avLst/>
          </a:prstGeom>
          <a:solidFill>
            <a:schemeClr val="bg1">
              <a:lumMod val="75000"/>
            </a:schemeClr>
          </a:solidFill>
        </p:spPr>
        <p:txBody>
          <a:bodyPr wrap="square" rtlCol="0">
            <a:spAutoFit/>
          </a:bodyPr>
          <a:lstStyle/>
          <a:p>
            <a:pPr marL="285750" indent="-285750">
              <a:buFont typeface="Arial" panose="020B0604020202020204" pitchFamily="34" charset="0"/>
              <a:buChar char="•"/>
            </a:pPr>
            <a:r>
              <a:rPr lang="en-US" sz="3200" dirty="0"/>
              <a:t>Plan S and current OA </a:t>
            </a:r>
            <a:r>
              <a:rPr lang="en-US" sz="3200" dirty="0" smtClean="0"/>
              <a:t>developments </a:t>
            </a:r>
            <a:r>
              <a:rPr lang="en-US" sz="3200" dirty="0"/>
              <a:t>risk </a:t>
            </a:r>
            <a:r>
              <a:rPr lang="en-US" sz="3200" dirty="0" smtClean="0"/>
              <a:t>bypassing </a:t>
            </a:r>
            <a:r>
              <a:rPr lang="en-US" sz="3200" dirty="0"/>
              <a:t>the open scholarship of arts researchers</a:t>
            </a:r>
            <a:endParaRPr lang="en-GB" sz="3200" dirty="0" smtClean="0"/>
          </a:p>
          <a:p>
            <a:pPr marL="285750" indent="-285750">
              <a:buFont typeface="Arial" panose="020B0604020202020204" pitchFamily="34" charset="0"/>
              <a:buChar char="•"/>
            </a:pPr>
            <a:r>
              <a:rPr lang="en-GB" sz="3200" dirty="0" smtClean="0"/>
              <a:t>How can we make </a:t>
            </a:r>
            <a:r>
              <a:rPr lang="en-US" sz="3200" dirty="0" smtClean="0"/>
              <a:t>repositories </a:t>
            </a:r>
            <a:r>
              <a:rPr lang="en-US" sz="3200" dirty="0"/>
              <a:t>work </a:t>
            </a:r>
            <a:r>
              <a:rPr lang="en-US" sz="3200" dirty="0" smtClean="0"/>
              <a:t>better, to capture </a:t>
            </a:r>
            <a:r>
              <a:rPr lang="en-US" sz="3200" dirty="0"/>
              <a:t>and </a:t>
            </a:r>
            <a:r>
              <a:rPr lang="en-US" sz="3200" dirty="0" smtClean="0"/>
              <a:t>represent </a:t>
            </a:r>
            <a:r>
              <a:rPr lang="en-US" sz="3200" dirty="0"/>
              <a:t>this dynamic and valuable </a:t>
            </a:r>
            <a:r>
              <a:rPr lang="en-US" sz="3200" dirty="0" smtClean="0"/>
              <a:t>material? </a:t>
            </a:r>
            <a:r>
              <a:rPr lang="en-GB" sz="3200" dirty="0" smtClean="0"/>
              <a:t> </a:t>
            </a:r>
          </a:p>
          <a:p>
            <a:pPr marL="285750" indent="-285750">
              <a:buFont typeface="Arial" panose="020B0604020202020204" pitchFamily="34" charset="0"/>
              <a:buChar char="•"/>
            </a:pPr>
            <a:r>
              <a:rPr lang="en-US" sz="3200" dirty="0" smtClean="0"/>
              <a:t>How can we avoid </a:t>
            </a:r>
            <a:r>
              <a:rPr lang="en-US" sz="3200" dirty="0"/>
              <a:t>a gaping hole </a:t>
            </a:r>
            <a:r>
              <a:rPr lang="en-US" sz="3200" dirty="0" smtClean="0"/>
              <a:t>in </a:t>
            </a:r>
            <a:r>
              <a:rPr lang="en-US" sz="3200" dirty="0"/>
              <a:t>the </a:t>
            </a:r>
            <a:r>
              <a:rPr lang="en-US" sz="3200" dirty="0" smtClean="0"/>
              <a:t>OA landscape?</a:t>
            </a:r>
            <a:endParaRPr lang="en-GB" sz="3200" dirty="0"/>
          </a:p>
        </p:txBody>
      </p:sp>
    </p:spTree>
    <p:extLst>
      <p:ext uri="{BB962C8B-B14F-4D97-AF65-F5344CB8AC3E}">
        <p14:creationId xmlns:p14="http://schemas.microsoft.com/office/powerpoint/2010/main" val="22292765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Useful information</a:t>
            </a:r>
            <a:endParaRPr lang="en-GB" b="1" dirty="0"/>
          </a:p>
        </p:txBody>
      </p:sp>
      <p:sp>
        <p:nvSpPr>
          <p:cNvPr id="3" name="Content Placeholder 2"/>
          <p:cNvSpPr>
            <a:spLocks noGrp="1"/>
          </p:cNvSpPr>
          <p:nvPr>
            <p:ph idx="1"/>
          </p:nvPr>
        </p:nvSpPr>
        <p:spPr>
          <a:xfrm>
            <a:off x="838200" y="1825624"/>
            <a:ext cx="10515600" cy="4769139"/>
          </a:xfrm>
        </p:spPr>
        <p:txBody>
          <a:bodyPr>
            <a:normAutofit fontScale="92500" lnSpcReduction="10000"/>
          </a:bodyPr>
          <a:lstStyle/>
          <a:p>
            <a:r>
              <a:rPr lang="en-GB" b="1" dirty="0" smtClean="0"/>
              <a:t>Contact details</a:t>
            </a:r>
          </a:p>
          <a:p>
            <a:pPr lvl="1"/>
            <a:r>
              <a:rPr lang="en-GB" dirty="0" smtClean="0"/>
              <a:t>Dawn Pike, Research Information Co-ordinator:</a:t>
            </a:r>
          </a:p>
          <a:p>
            <a:pPr marL="457200" lvl="1" indent="0">
              <a:buNone/>
            </a:pPr>
            <a:r>
              <a:rPr lang="en-GB" dirty="0"/>
              <a:t>	</a:t>
            </a:r>
            <a:r>
              <a:rPr lang="en-GB" dirty="0" smtClean="0">
                <a:hlinkClick r:id="rId3"/>
              </a:rPr>
              <a:t>d.pike@gsa.ac.uk</a:t>
            </a:r>
            <a:endParaRPr lang="en-GB" dirty="0" smtClean="0"/>
          </a:p>
          <a:p>
            <a:pPr lvl="1"/>
            <a:r>
              <a:rPr lang="en-GB" dirty="0" smtClean="0"/>
              <a:t>Nicola Siminson, Institutional Repository and Records Manager:</a:t>
            </a:r>
          </a:p>
          <a:p>
            <a:pPr marL="457200" lvl="1" indent="0">
              <a:buNone/>
            </a:pPr>
            <a:r>
              <a:rPr lang="en-GB" dirty="0"/>
              <a:t>	</a:t>
            </a:r>
            <a:r>
              <a:rPr lang="en-GB" dirty="0" smtClean="0">
                <a:hlinkClick r:id="rId4"/>
              </a:rPr>
              <a:t>n.siminson@gsa.ac.uk</a:t>
            </a:r>
            <a:r>
              <a:rPr lang="en-GB" dirty="0" smtClean="0"/>
              <a:t> </a:t>
            </a:r>
          </a:p>
          <a:p>
            <a:r>
              <a:rPr lang="en-GB" dirty="0" smtClean="0"/>
              <a:t>Relevant links </a:t>
            </a:r>
            <a:endParaRPr lang="en-GB" dirty="0"/>
          </a:p>
          <a:p>
            <a:pPr lvl="1"/>
            <a:r>
              <a:rPr lang="en-GB" dirty="0" smtClean="0"/>
              <a:t>Google doc:</a:t>
            </a:r>
          </a:p>
          <a:p>
            <a:pPr marL="914400" lvl="2" indent="0">
              <a:buNone/>
            </a:pPr>
            <a:r>
              <a:rPr lang="en-GB" dirty="0" smtClean="0">
                <a:hlinkClick r:id="rId5"/>
              </a:rPr>
              <a:t>https</a:t>
            </a:r>
            <a:r>
              <a:rPr lang="en-GB" dirty="0">
                <a:hlinkClick r:id="rId5"/>
              </a:rPr>
              <a:t>://</a:t>
            </a:r>
            <a:r>
              <a:rPr lang="en-GB" dirty="0" smtClean="0">
                <a:hlinkClick r:id="rId5"/>
              </a:rPr>
              <a:t>docs.google.com/document/d/1O8DOnjwYvRePhnTWjpcjab29zsfnvHPzhKLKWbUI53M/edit?usp=sharing</a:t>
            </a:r>
            <a:r>
              <a:rPr lang="en-GB" dirty="0" smtClean="0"/>
              <a:t>   </a:t>
            </a:r>
          </a:p>
          <a:p>
            <a:pPr lvl="1"/>
            <a:r>
              <a:rPr lang="en-GB" dirty="0" err="1" smtClean="0"/>
              <a:t>Jisc</a:t>
            </a:r>
            <a:r>
              <a:rPr lang="en-GB" dirty="0"/>
              <a:t>:   </a:t>
            </a:r>
            <a:r>
              <a:rPr lang="en-GB" dirty="0">
                <a:hlinkClick r:id="rId6"/>
              </a:rPr>
              <a:t>https://www.jisc.ac.uk</a:t>
            </a:r>
            <a:r>
              <a:rPr lang="en-GB" dirty="0" smtClean="0">
                <a:hlinkClick r:id="rId6"/>
              </a:rPr>
              <a:t>/</a:t>
            </a:r>
            <a:r>
              <a:rPr lang="en-GB" dirty="0" smtClean="0"/>
              <a:t>      </a:t>
            </a:r>
          </a:p>
          <a:p>
            <a:pPr lvl="1"/>
            <a:r>
              <a:rPr lang="en-GB" dirty="0" smtClean="0"/>
              <a:t>PRAG-UK (Practice Research Advisory Group):    </a:t>
            </a:r>
            <a:r>
              <a:rPr lang="en-GB" dirty="0">
                <a:hlinkClick r:id="rId7"/>
              </a:rPr>
              <a:t>https://prag-uk.org</a:t>
            </a:r>
            <a:r>
              <a:rPr lang="en-GB" dirty="0" smtClean="0">
                <a:hlinkClick r:id="rId7"/>
              </a:rPr>
              <a:t>/</a:t>
            </a:r>
            <a:r>
              <a:rPr lang="en-GB" dirty="0" smtClean="0"/>
              <a:t> </a:t>
            </a:r>
            <a:endParaRPr lang="en-GB" dirty="0"/>
          </a:p>
          <a:p>
            <a:pPr lvl="1"/>
            <a:r>
              <a:rPr lang="en-GB" dirty="0" smtClean="0"/>
              <a:t>blog post on “</a:t>
            </a:r>
            <a:r>
              <a:rPr lang="en-US" dirty="0"/>
              <a:t>Capturing practice research: improving visibility and </a:t>
            </a:r>
            <a:r>
              <a:rPr lang="en-US" dirty="0" err="1"/>
              <a:t>searchability</a:t>
            </a:r>
            <a:r>
              <a:rPr lang="en-US" dirty="0"/>
              <a:t> </a:t>
            </a:r>
            <a:r>
              <a:rPr lang="en-GB" dirty="0" smtClean="0"/>
              <a:t>”:</a:t>
            </a:r>
          </a:p>
          <a:p>
            <a:pPr marL="914400" lvl="2" indent="0">
              <a:buNone/>
            </a:pPr>
            <a:r>
              <a:rPr lang="en-GB" dirty="0" smtClean="0">
                <a:hlinkClick r:id="rId8"/>
              </a:rPr>
              <a:t>https</a:t>
            </a:r>
            <a:r>
              <a:rPr lang="en-GB" dirty="0">
                <a:hlinkClick r:id="rId8"/>
              </a:rPr>
              <a:t>://scholarlycommunications.jiscinvolve.org/wp/2019/03/29/practice-research-is-for-life-not-just-ref</a:t>
            </a:r>
            <a:r>
              <a:rPr lang="en-GB" dirty="0" smtClean="0">
                <a:hlinkClick r:id="rId8"/>
              </a:rPr>
              <a:t>/</a:t>
            </a:r>
            <a:r>
              <a:rPr lang="en-GB" dirty="0" smtClean="0"/>
              <a:t> </a:t>
            </a:r>
            <a:endParaRPr lang="en-GB" dirty="0"/>
          </a:p>
        </p:txBody>
      </p:sp>
    </p:spTree>
    <p:extLst>
      <p:ext uri="{BB962C8B-B14F-4D97-AF65-F5344CB8AC3E}">
        <p14:creationId xmlns:p14="http://schemas.microsoft.com/office/powerpoint/2010/main" val="8976508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Image credits</a:t>
            </a:r>
            <a:endParaRPr lang="en-GB" b="1" dirty="0"/>
          </a:p>
        </p:txBody>
      </p:sp>
      <p:sp>
        <p:nvSpPr>
          <p:cNvPr id="3" name="Content Placeholder 2"/>
          <p:cNvSpPr>
            <a:spLocks noGrp="1"/>
          </p:cNvSpPr>
          <p:nvPr>
            <p:ph idx="1"/>
          </p:nvPr>
        </p:nvSpPr>
        <p:spPr/>
        <p:txBody>
          <a:bodyPr/>
          <a:lstStyle/>
          <a:p>
            <a:r>
              <a:rPr lang="en-GB" sz="1800" i="1" dirty="0" smtClean="0"/>
              <a:t>Square Peg into a round Hole</a:t>
            </a:r>
            <a:r>
              <a:rPr lang="en-GB" sz="1800" dirty="0" smtClean="0"/>
              <a:t>, </a:t>
            </a:r>
            <a:r>
              <a:rPr lang="en-GB" sz="1800" dirty="0" err="1" smtClean="0"/>
              <a:t>RosiPaw</a:t>
            </a:r>
            <a:r>
              <a:rPr lang="en-GB" sz="1800" dirty="0" smtClean="0"/>
              <a:t>, licensed under </a:t>
            </a:r>
            <a:r>
              <a:rPr lang="en-GB" sz="1800" dirty="0" smtClean="0">
                <a:hlinkClick r:id="rId2"/>
              </a:rPr>
              <a:t>CC-BY-NC-SA 2.0</a:t>
            </a:r>
            <a:r>
              <a:rPr lang="en-GB" sz="1800" dirty="0" smtClean="0"/>
              <a:t>: </a:t>
            </a:r>
            <a:r>
              <a:rPr lang="en-GB" sz="1800" dirty="0" smtClean="0">
                <a:hlinkClick r:id="rId3"/>
              </a:rPr>
              <a:t>https</a:t>
            </a:r>
            <a:r>
              <a:rPr lang="en-GB" sz="1800" dirty="0">
                <a:hlinkClick r:id="rId3"/>
              </a:rPr>
              <a:t>://</a:t>
            </a:r>
            <a:r>
              <a:rPr lang="en-GB" sz="1800" dirty="0" smtClean="0">
                <a:hlinkClick r:id="rId3"/>
              </a:rPr>
              <a:t>flic.kr/p/85i5yW</a:t>
            </a:r>
            <a:endParaRPr lang="en-GB" sz="1800" dirty="0"/>
          </a:p>
          <a:p>
            <a:r>
              <a:rPr lang="en-US" sz="1800" dirty="0" smtClean="0"/>
              <a:t> </a:t>
            </a:r>
            <a:r>
              <a:rPr lang="en-US" sz="1800" i="1" dirty="0"/>
              <a:t>A scientist at the </a:t>
            </a:r>
            <a:r>
              <a:rPr lang="en-US" sz="1800" i="1" dirty="0" smtClean="0"/>
              <a:t>desk</a:t>
            </a:r>
            <a:r>
              <a:rPr lang="en-US" sz="1800" dirty="0"/>
              <a:t>, </a:t>
            </a:r>
            <a:r>
              <a:rPr lang="en-US" sz="1800" dirty="0" err="1"/>
              <a:t>DataBase</a:t>
            </a:r>
            <a:r>
              <a:rPr lang="en-US" sz="1800" dirty="0"/>
              <a:t> Center for Life </a:t>
            </a:r>
            <a:r>
              <a:rPr lang="en-US" sz="1800" dirty="0" smtClean="0"/>
              <a:t>Science, </a:t>
            </a:r>
            <a:r>
              <a:rPr lang="en-GB" sz="1800" dirty="0"/>
              <a:t>licensed under </a:t>
            </a:r>
            <a:r>
              <a:rPr lang="en-GB" sz="1800" dirty="0" smtClean="0">
                <a:hlinkClick r:id="rId4"/>
              </a:rPr>
              <a:t>CC-BY-4.0</a:t>
            </a:r>
            <a:r>
              <a:rPr lang="en-GB" sz="1800" dirty="0" smtClean="0"/>
              <a:t>: </a:t>
            </a:r>
            <a:r>
              <a:rPr lang="en-GB" sz="1800" dirty="0" smtClean="0">
                <a:hlinkClick r:id="rId5"/>
              </a:rPr>
              <a:t>https</a:t>
            </a:r>
            <a:r>
              <a:rPr lang="en-GB" sz="1800" dirty="0">
                <a:hlinkClick r:id="rId5"/>
              </a:rPr>
              <a:t>://commons.wikimedia.org/wiki/File:201705_Scientist_desk_F.svg</a:t>
            </a:r>
            <a:endParaRPr lang="en-GB" sz="1800" dirty="0" smtClean="0"/>
          </a:p>
          <a:p>
            <a:r>
              <a:rPr lang="en-GB" sz="1800" i="1" dirty="0" smtClean="0"/>
              <a:t>Chalk Talk</a:t>
            </a:r>
            <a:r>
              <a:rPr lang="en-GB" sz="1800" dirty="0" smtClean="0"/>
              <a:t>, John Wilson </a:t>
            </a:r>
            <a:r>
              <a:rPr lang="en-GB" sz="1800" dirty="0" err="1" smtClean="0"/>
              <a:t>Bengough</a:t>
            </a:r>
            <a:r>
              <a:rPr lang="en-GB" sz="1800" dirty="0" smtClean="0"/>
              <a:t>, Public Domain: </a:t>
            </a:r>
            <a:r>
              <a:rPr lang="en-GB" sz="1800" dirty="0">
                <a:hlinkClick r:id="rId6"/>
              </a:rPr>
              <a:t>https://commons.wikimedia.org/wiki/File:John_Wilson_Bengough_-_</a:t>
            </a:r>
            <a:r>
              <a:rPr lang="en-GB" sz="1800" dirty="0" smtClean="0">
                <a:hlinkClick r:id="rId6"/>
              </a:rPr>
              <a:t>chalk_talk.jpg</a:t>
            </a:r>
            <a:endParaRPr lang="en-GB" sz="1800" dirty="0" smtClean="0"/>
          </a:p>
          <a:p>
            <a:r>
              <a:rPr lang="en-GB" sz="1800" i="1" dirty="0" smtClean="0"/>
              <a:t>People Talking</a:t>
            </a:r>
            <a:r>
              <a:rPr lang="en-GB" sz="1800" dirty="0" smtClean="0"/>
              <a:t>, Glasgow School of Art, licensed under </a:t>
            </a:r>
            <a:r>
              <a:rPr lang="en-GB" sz="1800" dirty="0" smtClean="0">
                <a:hlinkClick r:id="rId7"/>
              </a:rPr>
              <a:t>CC-BY-NC-ND </a:t>
            </a:r>
            <a:r>
              <a:rPr lang="en-GB" sz="1800" dirty="0">
                <a:hlinkClick r:id="rId7"/>
              </a:rPr>
              <a:t>2.0</a:t>
            </a:r>
            <a:r>
              <a:rPr lang="en-GB" sz="1800" dirty="0"/>
              <a:t>: </a:t>
            </a:r>
            <a:r>
              <a:rPr lang="en-GB" sz="1800" dirty="0" smtClean="0">
                <a:hlinkClick r:id="rId8"/>
              </a:rPr>
              <a:t>https</a:t>
            </a:r>
            <a:r>
              <a:rPr lang="en-GB" sz="1800" dirty="0">
                <a:hlinkClick r:id="rId8"/>
              </a:rPr>
              <a:t>://</a:t>
            </a:r>
            <a:r>
              <a:rPr lang="en-GB" sz="1800" dirty="0" smtClean="0">
                <a:hlinkClick r:id="rId8"/>
              </a:rPr>
              <a:t>flic.kr/p/293V8hy</a:t>
            </a:r>
            <a:endParaRPr lang="en-GB" sz="1800" dirty="0"/>
          </a:p>
          <a:p>
            <a:r>
              <a:rPr lang="en-GB" sz="1800" i="1" dirty="0" smtClean="0"/>
              <a:t>Language Matters, </a:t>
            </a:r>
            <a:r>
              <a:rPr lang="en-GB" sz="1800" dirty="0" smtClean="0"/>
              <a:t>Marc </a:t>
            </a:r>
            <a:r>
              <a:rPr lang="en-GB" sz="1800" dirty="0" err="1" smtClean="0"/>
              <a:t>Nozell</a:t>
            </a:r>
            <a:r>
              <a:rPr lang="en-GB" sz="1800" dirty="0" smtClean="0"/>
              <a:t>, </a:t>
            </a:r>
            <a:r>
              <a:rPr lang="en-GB" sz="1800" dirty="0"/>
              <a:t>licensed under </a:t>
            </a:r>
            <a:r>
              <a:rPr lang="en-GB" sz="1800" dirty="0" smtClean="0">
                <a:hlinkClick r:id="rId9"/>
              </a:rPr>
              <a:t>CC-BY-2.0</a:t>
            </a:r>
            <a:r>
              <a:rPr lang="en-GB" sz="1800" dirty="0" smtClean="0"/>
              <a:t>: </a:t>
            </a:r>
            <a:r>
              <a:rPr lang="en-GB" sz="1800" dirty="0">
                <a:hlinkClick r:id="rId10"/>
              </a:rPr>
              <a:t>https://commons.wikimedia.org/wiki/File:Language_Matters!_-WomensMarch_-WomensMarch2018_-SenecaFalls_-NY_(38908938455).</a:t>
            </a:r>
            <a:r>
              <a:rPr lang="en-GB" sz="1800" dirty="0" smtClean="0">
                <a:hlinkClick r:id="rId10"/>
              </a:rPr>
              <a:t>jpg</a:t>
            </a:r>
            <a:endParaRPr lang="en-GB" sz="1800" dirty="0" smtClean="0"/>
          </a:p>
          <a:p>
            <a:r>
              <a:rPr lang="en-GB" sz="1800" i="1" dirty="0" smtClean="0"/>
              <a:t>Resting Place</a:t>
            </a:r>
            <a:r>
              <a:rPr lang="en-GB" sz="1800" dirty="0" smtClean="0"/>
              <a:t>, Rebecca Siegel, licensed under </a:t>
            </a:r>
            <a:r>
              <a:rPr lang="en-GB" sz="1800" dirty="0" smtClean="0">
                <a:hlinkClick r:id="rId11"/>
              </a:rPr>
              <a:t>CC-BY-2.0</a:t>
            </a:r>
            <a:r>
              <a:rPr lang="en-GB" sz="1800" dirty="0"/>
              <a:t>: </a:t>
            </a:r>
            <a:r>
              <a:rPr lang="en-GB" sz="1800" dirty="0">
                <a:hlinkClick r:id="rId12"/>
              </a:rPr>
              <a:t>https://</a:t>
            </a:r>
            <a:r>
              <a:rPr lang="en-GB" sz="1800" dirty="0" smtClean="0">
                <a:hlinkClick r:id="rId12"/>
              </a:rPr>
              <a:t>flic.kr/p/dqE3Xy</a:t>
            </a:r>
            <a:endParaRPr lang="en-GB" sz="1800" dirty="0" smtClean="0"/>
          </a:p>
          <a:p>
            <a:endParaRPr lang="en-GB" sz="1800" dirty="0" smtClean="0"/>
          </a:p>
          <a:p>
            <a:endParaRPr lang="en-GB" sz="1800" i="1" dirty="0" smtClean="0"/>
          </a:p>
          <a:p>
            <a:endParaRPr lang="en-GB" sz="1800" dirty="0" smtClean="0"/>
          </a:p>
          <a:p>
            <a:endParaRPr lang="en-GB" sz="1800" dirty="0" smtClean="0"/>
          </a:p>
          <a:p>
            <a:endParaRPr lang="en-GB" dirty="0"/>
          </a:p>
        </p:txBody>
      </p:sp>
    </p:spTree>
    <p:extLst>
      <p:ext uri="{BB962C8B-B14F-4D97-AF65-F5344CB8AC3E}">
        <p14:creationId xmlns:p14="http://schemas.microsoft.com/office/powerpoint/2010/main" val="27657089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References</a:t>
            </a:r>
            <a:endParaRPr lang="en-GB" b="1" dirty="0"/>
          </a:p>
        </p:txBody>
      </p:sp>
      <p:sp>
        <p:nvSpPr>
          <p:cNvPr id="3" name="Content Placeholder 2"/>
          <p:cNvSpPr>
            <a:spLocks noGrp="1"/>
          </p:cNvSpPr>
          <p:nvPr>
            <p:ph idx="1"/>
          </p:nvPr>
        </p:nvSpPr>
        <p:spPr>
          <a:xfrm>
            <a:off x="706582" y="1524000"/>
            <a:ext cx="10647218" cy="5001491"/>
          </a:xfrm>
        </p:spPr>
        <p:txBody>
          <a:bodyPr>
            <a:normAutofit fontScale="77500" lnSpcReduction="20000"/>
          </a:bodyPr>
          <a:lstStyle/>
          <a:p>
            <a:pPr>
              <a:spcAft>
                <a:spcPts val="1000"/>
              </a:spcAft>
            </a:pPr>
            <a:r>
              <a:rPr lang="en-US" dirty="0">
                <a:solidFill>
                  <a:srgbClr val="000000"/>
                </a:solidFill>
                <a:latin typeface="Calibri" panose="020F0502020204030204" pitchFamily="34" charset="0"/>
                <a:ea typeface="Cambria" panose="02040503050406030204" pitchFamily="18" charset="0"/>
                <a:cs typeface="Cambria" panose="02040503050406030204" pitchFamily="18" charset="0"/>
              </a:rPr>
              <a:t>DARIAH-EU, 2018. </a:t>
            </a:r>
            <a:r>
              <a:rPr lang="en-US" i="1" dirty="0">
                <a:solidFill>
                  <a:srgbClr val="000000"/>
                </a:solidFill>
                <a:latin typeface="Calibri" panose="020F0502020204030204" pitchFamily="34" charset="0"/>
                <a:ea typeface="Cambria" panose="02040503050406030204" pitchFamily="18" charset="0"/>
                <a:cs typeface="Cambria" panose="02040503050406030204" pitchFamily="18" charset="0"/>
              </a:rPr>
              <a:t>Towards a Plan(HS)S: DARIAH’s position on </a:t>
            </a:r>
            <a:r>
              <a:rPr lang="en-US" i="1" dirty="0" err="1">
                <a:solidFill>
                  <a:srgbClr val="000000"/>
                </a:solidFill>
                <a:latin typeface="Calibri" panose="020F0502020204030204" pitchFamily="34" charset="0"/>
                <a:ea typeface="Cambria" panose="02040503050406030204" pitchFamily="18" charset="0"/>
                <a:cs typeface="Cambria" panose="02040503050406030204" pitchFamily="18" charset="0"/>
              </a:rPr>
              <a:t>PlanS</a:t>
            </a:r>
            <a:r>
              <a:rPr lang="en-US" dirty="0">
                <a:solidFill>
                  <a:srgbClr val="000000"/>
                </a:solidFill>
                <a:latin typeface="Calibri" panose="020F0502020204030204" pitchFamily="34" charset="0"/>
                <a:ea typeface="Cambria" panose="02040503050406030204" pitchFamily="18" charset="0"/>
                <a:cs typeface="Cambria" panose="02040503050406030204" pitchFamily="18" charset="0"/>
              </a:rPr>
              <a:t>. [online]. DARIAH-EU. [viewed 15 January 19]. Available from: </a:t>
            </a:r>
            <a:r>
              <a:rPr lang="en-US" u="sng" dirty="0">
                <a:solidFill>
                  <a:srgbClr val="000000"/>
                </a:solidFill>
                <a:latin typeface="Calibri" panose="020F0502020204030204" pitchFamily="34" charset="0"/>
                <a:ea typeface="Cambria" panose="02040503050406030204" pitchFamily="18" charset="0"/>
                <a:cs typeface="Cambria" panose="02040503050406030204" pitchFamily="18" charset="0"/>
                <a:hlinkClick r:id="rId3"/>
              </a:rPr>
              <a:t>https://</a:t>
            </a:r>
            <a:r>
              <a:rPr lang="en-US" u="sng" dirty="0" smtClean="0">
                <a:solidFill>
                  <a:srgbClr val="000000"/>
                </a:solidFill>
                <a:latin typeface="Calibri" panose="020F0502020204030204" pitchFamily="34" charset="0"/>
                <a:ea typeface="Cambria" panose="02040503050406030204" pitchFamily="18" charset="0"/>
                <a:cs typeface="Cambria" panose="02040503050406030204" pitchFamily="18" charset="0"/>
                <a:hlinkClick r:id="rId3"/>
              </a:rPr>
              <a:t>www.dariah.eu/wp-content/uploads/2018/10/Towards-a-PlanHSS-excerpt.pdf</a:t>
            </a:r>
            <a:endParaRPr lang="en-US" dirty="0">
              <a:solidFill>
                <a:srgbClr val="000000"/>
              </a:solidFill>
              <a:latin typeface="Calibri" panose="020F0502020204030204" pitchFamily="34" charset="0"/>
              <a:ea typeface="Cambria" panose="02040503050406030204" pitchFamily="18" charset="0"/>
              <a:cs typeface="Cambria" panose="02040503050406030204" pitchFamily="18" charset="0"/>
            </a:endParaRPr>
          </a:p>
          <a:p>
            <a:pPr>
              <a:spcAft>
                <a:spcPts val="1000"/>
              </a:spcAft>
            </a:pPr>
            <a:r>
              <a:rPr lang="en-US" dirty="0" err="1">
                <a:solidFill>
                  <a:srgbClr val="000000"/>
                </a:solidFill>
                <a:latin typeface="Calibri" panose="020F0502020204030204" pitchFamily="34" charset="0"/>
                <a:ea typeface="Cambria" panose="02040503050406030204" pitchFamily="18" charset="0"/>
                <a:cs typeface="Cambria" panose="02040503050406030204" pitchFamily="18" charset="0"/>
              </a:rPr>
              <a:t>Kampfner</a:t>
            </a:r>
            <a:r>
              <a:rPr lang="en-US" dirty="0">
                <a:solidFill>
                  <a:srgbClr val="000000"/>
                </a:solidFill>
                <a:latin typeface="Calibri" panose="020F0502020204030204" pitchFamily="34" charset="0"/>
                <a:ea typeface="Cambria" panose="02040503050406030204" pitchFamily="18" charset="0"/>
                <a:cs typeface="Cambria" panose="02040503050406030204" pitchFamily="18" charset="0"/>
              </a:rPr>
              <a:t>, J. (2017). </a:t>
            </a:r>
            <a:r>
              <a:rPr lang="en-US" i="1" dirty="0">
                <a:solidFill>
                  <a:srgbClr val="000000"/>
                </a:solidFill>
                <a:latin typeface="Calibri" panose="020F0502020204030204" pitchFamily="34" charset="0"/>
                <a:ea typeface="Cambria" panose="02040503050406030204" pitchFamily="18" charset="0"/>
                <a:cs typeface="Cambria" panose="02040503050406030204" pitchFamily="18" charset="0"/>
              </a:rPr>
              <a:t>Creative industries are key to UK economy</a:t>
            </a:r>
            <a:r>
              <a:rPr lang="en-US" dirty="0">
                <a:solidFill>
                  <a:srgbClr val="000000"/>
                </a:solidFill>
                <a:latin typeface="Calibri" panose="020F0502020204030204" pitchFamily="34" charset="0"/>
                <a:ea typeface="Cambria" panose="02040503050406030204" pitchFamily="18" charset="0"/>
                <a:cs typeface="Cambria" panose="02040503050406030204" pitchFamily="18" charset="0"/>
              </a:rPr>
              <a:t>. [online] The Guardian. </a:t>
            </a:r>
            <a:r>
              <a:rPr lang="en-US" dirty="0" smtClean="0">
                <a:solidFill>
                  <a:srgbClr val="000000"/>
                </a:solidFill>
                <a:latin typeface="Calibri" panose="020F0502020204030204" pitchFamily="34" charset="0"/>
                <a:ea typeface="Cambria" panose="02040503050406030204" pitchFamily="18" charset="0"/>
                <a:cs typeface="Cambria" panose="02040503050406030204" pitchFamily="18" charset="0"/>
              </a:rPr>
              <a:t>Available </a:t>
            </a:r>
            <a:r>
              <a:rPr lang="en-US" dirty="0">
                <a:solidFill>
                  <a:srgbClr val="000000"/>
                </a:solidFill>
                <a:latin typeface="Calibri" panose="020F0502020204030204" pitchFamily="34" charset="0"/>
                <a:ea typeface="Cambria" panose="02040503050406030204" pitchFamily="18" charset="0"/>
                <a:cs typeface="Cambria" panose="02040503050406030204" pitchFamily="18" charset="0"/>
              </a:rPr>
              <a:t>from: </a:t>
            </a:r>
            <a:r>
              <a:rPr lang="en-US" u="sng" dirty="0">
                <a:solidFill>
                  <a:srgbClr val="000000"/>
                </a:solidFill>
                <a:latin typeface="Calibri" panose="020F0502020204030204" pitchFamily="34" charset="0"/>
                <a:ea typeface="Cambria" panose="02040503050406030204" pitchFamily="18" charset="0"/>
                <a:cs typeface="Cambria" panose="02040503050406030204" pitchFamily="18" charset="0"/>
                <a:hlinkClick r:id="rId4"/>
              </a:rPr>
              <a:t>https://</a:t>
            </a:r>
            <a:r>
              <a:rPr lang="en-US" u="sng" dirty="0" smtClean="0">
                <a:solidFill>
                  <a:srgbClr val="000000"/>
                </a:solidFill>
                <a:latin typeface="Calibri" panose="020F0502020204030204" pitchFamily="34" charset="0"/>
                <a:ea typeface="Cambria" panose="02040503050406030204" pitchFamily="18" charset="0"/>
                <a:cs typeface="Cambria" panose="02040503050406030204" pitchFamily="18" charset="0"/>
                <a:hlinkClick r:id="rId4"/>
              </a:rPr>
              <a:t>www.theguardian.com/commentisfree/2017/jan/01/creative-industries-key-to-uk-economy</a:t>
            </a:r>
            <a:endParaRPr lang="en-US" dirty="0">
              <a:solidFill>
                <a:srgbClr val="000000"/>
              </a:solidFill>
              <a:latin typeface="Calibri" panose="020F0502020204030204" pitchFamily="34" charset="0"/>
              <a:ea typeface="Cambria" panose="02040503050406030204" pitchFamily="18" charset="0"/>
              <a:cs typeface="Cambria" panose="02040503050406030204" pitchFamily="18" charset="0"/>
            </a:endParaRPr>
          </a:p>
          <a:p>
            <a:pPr>
              <a:spcAft>
                <a:spcPts val="1000"/>
              </a:spcAft>
            </a:pPr>
            <a:r>
              <a:rPr lang="en-US" dirty="0">
                <a:solidFill>
                  <a:srgbClr val="000000"/>
                </a:solidFill>
                <a:latin typeface="Calibri" panose="020F0502020204030204" pitchFamily="34" charset="0"/>
                <a:ea typeface="Cambria" panose="02040503050406030204" pitchFamily="18" charset="0"/>
                <a:cs typeface="Cambria" panose="02040503050406030204" pitchFamily="18" charset="0"/>
              </a:rPr>
              <a:t>Meece, S., Robinson, A. and </a:t>
            </a:r>
            <a:r>
              <a:rPr lang="en-US" dirty="0" err="1">
                <a:solidFill>
                  <a:srgbClr val="000000"/>
                </a:solidFill>
                <a:latin typeface="Calibri" panose="020F0502020204030204" pitchFamily="34" charset="0"/>
                <a:ea typeface="Cambria" panose="02040503050406030204" pitchFamily="18" charset="0"/>
                <a:cs typeface="Cambria" panose="02040503050406030204" pitchFamily="18" charset="0"/>
              </a:rPr>
              <a:t>Gramstadt</a:t>
            </a:r>
            <a:r>
              <a:rPr lang="en-US" dirty="0">
                <a:solidFill>
                  <a:srgbClr val="000000"/>
                </a:solidFill>
                <a:latin typeface="Calibri" panose="020F0502020204030204" pitchFamily="34" charset="0"/>
                <a:ea typeface="Cambria" panose="02040503050406030204" pitchFamily="18" charset="0"/>
                <a:cs typeface="Cambria" panose="02040503050406030204" pitchFamily="18" charset="0"/>
              </a:rPr>
              <a:t>, M., 2017. Engaging Researchers With the World's First Scholarly Arts Repositories: Ten Years After the UK's </a:t>
            </a:r>
            <a:r>
              <a:rPr lang="en-US" dirty="0" err="1">
                <a:solidFill>
                  <a:srgbClr val="000000"/>
                </a:solidFill>
                <a:latin typeface="Calibri" panose="020F0502020204030204" pitchFamily="34" charset="0"/>
                <a:ea typeface="Cambria" panose="02040503050406030204" pitchFamily="18" charset="0"/>
                <a:cs typeface="Cambria" panose="02040503050406030204" pitchFamily="18" charset="0"/>
              </a:rPr>
              <a:t>Kultur</a:t>
            </a:r>
            <a:r>
              <a:rPr lang="en-US" dirty="0">
                <a:solidFill>
                  <a:srgbClr val="000000"/>
                </a:solidFill>
                <a:latin typeface="Calibri" panose="020F0502020204030204" pitchFamily="34" charset="0"/>
                <a:ea typeface="Cambria" panose="02040503050406030204" pitchFamily="18" charset="0"/>
                <a:cs typeface="Cambria" panose="02040503050406030204" pitchFamily="18" charset="0"/>
              </a:rPr>
              <a:t> Project. </a:t>
            </a:r>
            <a:r>
              <a:rPr lang="en-US" i="1" dirty="0">
                <a:solidFill>
                  <a:srgbClr val="000000"/>
                </a:solidFill>
                <a:latin typeface="Calibri" panose="020F0502020204030204" pitchFamily="34" charset="0"/>
                <a:ea typeface="Cambria" panose="02040503050406030204" pitchFamily="18" charset="0"/>
                <a:cs typeface="Cambria" panose="02040503050406030204" pitchFamily="18" charset="0"/>
              </a:rPr>
              <a:t>New Review of Academic Librarianship </a:t>
            </a:r>
            <a:r>
              <a:rPr lang="en-US" dirty="0">
                <a:solidFill>
                  <a:srgbClr val="000000"/>
                </a:solidFill>
                <a:latin typeface="Calibri" panose="020F0502020204030204" pitchFamily="34" charset="0"/>
                <a:ea typeface="Cambria" panose="02040503050406030204" pitchFamily="18" charset="0"/>
                <a:cs typeface="Cambria" panose="02040503050406030204" pitchFamily="18" charset="0"/>
              </a:rPr>
              <a:t>[online]. </a:t>
            </a:r>
            <a:r>
              <a:rPr lang="en-US" b="1" dirty="0">
                <a:solidFill>
                  <a:srgbClr val="000000"/>
                </a:solidFill>
                <a:latin typeface="Calibri" panose="020F0502020204030204" pitchFamily="34" charset="0"/>
                <a:ea typeface="Cambria" panose="02040503050406030204" pitchFamily="18" charset="0"/>
                <a:cs typeface="Cambria" panose="02040503050406030204" pitchFamily="18" charset="0"/>
              </a:rPr>
              <a:t>23</a:t>
            </a:r>
            <a:r>
              <a:rPr lang="en-US" dirty="0">
                <a:solidFill>
                  <a:srgbClr val="000000"/>
                </a:solidFill>
                <a:latin typeface="Calibri" panose="020F0502020204030204" pitchFamily="34" charset="0"/>
                <a:ea typeface="Cambria" panose="02040503050406030204" pitchFamily="18" charset="0"/>
                <a:cs typeface="Cambria" panose="02040503050406030204" pitchFamily="18" charset="0"/>
              </a:rPr>
              <a:t>(2-3), pp.209-232. </a:t>
            </a:r>
            <a:r>
              <a:rPr lang="en-US" dirty="0" smtClean="0">
                <a:solidFill>
                  <a:srgbClr val="000000"/>
                </a:solidFill>
                <a:latin typeface="Calibri" panose="020F0502020204030204" pitchFamily="34" charset="0"/>
                <a:ea typeface="Cambria" panose="02040503050406030204" pitchFamily="18" charset="0"/>
                <a:cs typeface="Cambria" panose="02040503050406030204" pitchFamily="18" charset="0"/>
              </a:rPr>
              <a:t>Available </a:t>
            </a:r>
            <a:r>
              <a:rPr lang="en-US" dirty="0">
                <a:solidFill>
                  <a:srgbClr val="000000"/>
                </a:solidFill>
                <a:latin typeface="Calibri" panose="020F0502020204030204" pitchFamily="34" charset="0"/>
                <a:ea typeface="Cambria" panose="02040503050406030204" pitchFamily="18" charset="0"/>
                <a:cs typeface="Cambria" panose="02040503050406030204" pitchFamily="18" charset="0"/>
              </a:rPr>
              <a:t>from: </a:t>
            </a:r>
            <a:r>
              <a:rPr lang="en-US" u="sng" dirty="0">
                <a:solidFill>
                  <a:srgbClr val="000000"/>
                </a:solidFill>
                <a:latin typeface="Calibri" panose="020F0502020204030204" pitchFamily="34" charset="0"/>
                <a:ea typeface="Cambria" panose="02040503050406030204" pitchFamily="18" charset="0"/>
                <a:cs typeface="Cambria" panose="02040503050406030204" pitchFamily="18" charset="0"/>
                <a:hlinkClick r:id="rId5"/>
              </a:rPr>
              <a:t>https://</a:t>
            </a:r>
            <a:r>
              <a:rPr lang="en-US" u="sng" dirty="0" smtClean="0">
                <a:solidFill>
                  <a:srgbClr val="000000"/>
                </a:solidFill>
                <a:latin typeface="Calibri" panose="020F0502020204030204" pitchFamily="34" charset="0"/>
                <a:ea typeface="Cambria" panose="02040503050406030204" pitchFamily="18" charset="0"/>
                <a:cs typeface="Cambria" panose="02040503050406030204" pitchFamily="18" charset="0"/>
                <a:hlinkClick r:id="rId5"/>
              </a:rPr>
              <a:t>doi.org/10.1080/13614533.2017.1320767</a:t>
            </a:r>
            <a:endParaRPr lang="en-US" dirty="0">
              <a:solidFill>
                <a:srgbClr val="000000"/>
              </a:solidFill>
              <a:latin typeface="Calibri" panose="020F0502020204030204" pitchFamily="34" charset="0"/>
              <a:ea typeface="Cambria" panose="02040503050406030204" pitchFamily="18" charset="0"/>
              <a:cs typeface="Cambria" panose="02040503050406030204" pitchFamily="18" charset="0"/>
            </a:endParaRPr>
          </a:p>
          <a:p>
            <a:pPr>
              <a:spcAft>
                <a:spcPts val="1000"/>
              </a:spcAft>
            </a:pPr>
            <a:r>
              <a:rPr lang="en-US" dirty="0" err="1">
                <a:solidFill>
                  <a:srgbClr val="000000"/>
                </a:solidFill>
                <a:latin typeface="Calibri" panose="020F0502020204030204" pitchFamily="34" charset="0"/>
                <a:ea typeface="Cambria" panose="02040503050406030204" pitchFamily="18" charset="0"/>
                <a:cs typeface="Cambria" panose="02040503050406030204" pitchFamily="18" charset="0"/>
              </a:rPr>
              <a:t>Suber</a:t>
            </a:r>
            <a:r>
              <a:rPr lang="en-US" dirty="0">
                <a:solidFill>
                  <a:srgbClr val="000000"/>
                </a:solidFill>
                <a:latin typeface="Calibri" panose="020F0502020204030204" pitchFamily="34" charset="0"/>
                <a:ea typeface="Cambria" panose="02040503050406030204" pitchFamily="18" charset="0"/>
                <a:cs typeface="Cambria" panose="02040503050406030204" pitchFamily="18" charset="0"/>
              </a:rPr>
              <a:t>, P., 2018. Thoughts on Plan S. [online] </a:t>
            </a:r>
            <a:r>
              <a:rPr lang="en-US" i="1" dirty="0">
                <a:solidFill>
                  <a:srgbClr val="000000"/>
                </a:solidFill>
                <a:latin typeface="Calibri" panose="020F0502020204030204" pitchFamily="34" charset="0"/>
                <a:ea typeface="Cambria" panose="02040503050406030204" pitchFamily="18" charset="0"/>
                <a:cs typeface="Cambria" panose="02040503050406030204" pitchFamily="18" charset="0"/>
              </a:rPr>
              <a:t>Google+.</a:t>
            </a:r>
            <a:r>
              <a:rPr lang="en-US" dirty="0">
                <a:solidFill>
                  <a:srgbClr val="000000"/>
                </a:solidFill>
                <a:latin typeface="Calibri" panose="020F0502020204030204" pitchFamily="34" charset="0"/>
                <a:ea typeface="Cambria" panose="02040503050406030204" pitchFamily="18" charset="0"/>
                <a:cs typeface="Cambria" panose="02040503050406030204" pitchFamily="18" charset="0"/>
              </a:rPr>
              <a:t> 04 </a:t>
            </a:r>
            <a:r>
              <a:rPr lang="en-US" dirty="0" smtClean="0">
                <a:solidFill>
                  <a:srgbClr val="000000"/>
                </a:solidFill>
                <a:latin typeface="Calibri" panose="020F0502020204030204" pitchFamily="34" charset="0"/>
                <a:ea typeface="Cambria" panose="02040503050406030204" pitchFamily="18" charset="0"/>
                <a:cs typeface="Cambria" panose="02040503050406030204" pitchFamily="18" charset="0"/>
              </a:rPr>
              <a:t>September. Available </a:t>
            </a:r>
            <a:r>
              <a:rPr lang="en-US" dirty="0">
                <a:solidFill>
                  <a:srgbClr val="000000"/>
                </a:solidFill>
                <a:latin typeface="Calibri" panose="020F0502020204030204" pitchFamily="34" charset="0"/>
                <a:ea typeface="Cambria" panose="02040503050406030204" pitchFamily="18" charset="0"/>
                <a:cs typeface="Cambria" panose="02040503050406030204" pitchFamily="18" charset="0"/>
              </a:rPr>
              <a:t>from: </a:t>
            </a:r>
            <a:r>
              <a:rPr lang="en-US" u="sng" dirty="0">
                <a:solidFill>
                  <a:srgbClr val="000000"/>
                </a:solidFill>
                <a:latin typeface="Calibri" panose="020F0502020204030204" pitchFamily="34" charset="0"/>
                <a:ea typeface="Cambria" panose="02040503050406030204" pitchFamily="18" charset="0"/>
                <a:cs typeface="Cambria" panose="02040503050406030204" pitchFamily="18" charset="0"/>
                <a:hlinkClick r:id="rId6"/>
              </a:rPr>
              <a:t>https://plus.google.com/+</a:t>
            </a:r>
            <a:r>
              <a:rPr lang="en-US" u="sng" dirty="0" smtClean="0">
                <a:solidFill>
                  <a:srgbClr val="000000"/>
                </a:solidFill>
                <a:latin typeface="Calibri" panose="020F0502020204030204" pitchFamily="34" charset="0"/>
                <a:ea typeface="Cambria" panose="02040503050406030204" pitchFamily="18" charset="0"/>
                <a:cs typeface="Cambria" panose="02040503050406030204" pitchFamily="18" charset="0"/>
                <a:hlinkClick r:id="rId6"/>
              </a:rPr>
              <a:t>PeterSuber/posts/iGEFpdYY9dr</a:t>
            </a:r>
            <a:endParaRPr lang="en-US" u="sng" dirty="0" smtClean="0">
              <a:solidFill>
                <a:srgbClr val="000000"/>
              </a:solidFill>
              <a:latin typeface="Calibri" panose="020F0502020204030204" pitchFamily="34" charset="0"/>
              <a:ea typeface="Cambria" panose="02040503050406030204" pitchFamily="18" charset="0"/>
              <a:cs typeface="Cambria" panose="02040503050406030204" pitchFamily="18" charset="0"/>
            </a:endParaRPr>
          </a:p>
          <a:p>
            <a:pPr>
              <a:spcAft>
                <a:spcPts val="1000"/>
              </a:spcAft>
            </a:pPr>
            <a:r>
              <a:rPr lang="en-US" dirty="0">
                <a:solidFill>
                  <a:srgbClr val="000000"/>
                </a:solidFill>
                <a:latin typeface="Calibri" panose="020F0502020204030204" pitchFamily="34" charset="0"/>
                <a:ea typeface="Cambria" panose="02040503050406030204" pitchFamily="18" charset="0"/>
                <a:cs typeface="Cambria" panose="02040503050406030204" pitchFamily="18" charset="0"/>
              </a:rPr>
              <a:t>Snowball, J.. 2016. Why art and culture contribute more to an economy than growth and </a:t>
            </a:r>
            <a:r>
              <a:rPr lang="en-US" dirty="0" smtClean="0">
                <a:solidFill>
                  <a:srgbClr val="000000"/>
                </a:solidFill>
                <a:latin typeface="Calibri" panose="020F0502020204030204" pitchFamily="34" charset="0"/>
                <a:ea typeface="Cambria" panose="02040503050406030204" pitchFamily="18" charset="0"/>
                <a:cs typeface="Cambria" panose="02040503050406030204" pitchFamily="18" charset="0"/>
              </a:rPr>
              <a:t>jobs. [online] </a:t>
            </a:r>
            <a:r>
              <a:rPr lang="en-US" i="1" dirty="0" smtClean="0">
                <a:solidFill>
                  <a:srgbClr val="000000"/>
                </a:solidFill>
                <a:latin typeface="Calibri" panose="020F0502020204030204" pitchFamily="34" charset="0"/>
                <a:ea typeface="Cambria" panose="02040503050406030204" pitchFamily="18" charset="0"/>
                <a:cs typeface="Cambria" panose="02040503050406030204" pitchFamily="18" charset="0"/>
              </a:rPr>
              <a:t>The Conversation</a:t>
            </a:r>
            <a:r>
              <a:rPr lang="en-US" dirty="0" smtClean="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GB" dirty="0">
                <a:hlinkClick r:id="rId7"/>
              </a:rPr>
              <a:t>https://theconversation.com/why-art-and-culture-contribute-more-to-an-economy-than-growth-and-jobs-52224</a:t>
            </a:r>
            <a:endParaRPr lang="en-US" dirty="0">
              <a:solidFill>
                <a:srgbClr val="000000"/>
              </a:solidFill>
              <a:latin typeface="Calibri" panose="020F0502020204030204" pitchFamily="34" charset="0"/>
              <a:ea typeface="Cambria" panose="02040503050406030204" pitchFamily="18" charset="0"/>
              <a:cs typeface="Cambria" panose="02040503050406030204" pitchFamily="18" charset="0"/>
            </a:endParaRPr>
          </a:p>
          <a:p>
            <a:pPr>
              <a:spcAft>
                <a:spcPts val="1000"/>
              </a:spcAft>
            </a:pPr>
            <a:endParaRPr lang="en-GB" dirty="0"/>
          </a:p>
        </p:txBody>
      </p:sp>
    </p:spTree>
    <p:extLst>
      <p:ext uri="{BB962C8B-B14F-4D97-AF65-F5344CB8AC3E}">
        <p14:creationId xmlns:p14="http://schemas.microsoft.com/office/powerpoint/2010/main" val="267848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What do we mean by </a:t>
            </a:r>
            <a:br>
              <a:rPr lang="en-GB" b="1" dirty="0" smtClean="0"/>
            </a:br>
            <a:r>
              <a:rPr lang="en-GB" b="1" dirty="0" smtClean="0"/>
              <a:t>“practice-based arts research”? </a:t>
            </a:r>
            <a:endParaRPr lang="en-GB" b="1" dirty="0"/>
          </a:p>
        </p:txBody>
      </p:sp>
      <p:sp>
        <p:nvSpPr>
          <p:cNvPr id="3" name="Content Placeholder 2"/>
          <p:cNvSpPr>
            <a:spLocks noGrp="1"/>
          </p:cNvSpPr>
          <p:nvPr>
            <p:ph idx="1"/>
          </p:nvPr>
        </p:nvSpPr>
        <p:spPr/>
        <p:txBody>
          <a:bodyPr/>
          <a:lstStyle/>
          <a:p>
            <a:r>
              <a:rPr lang="en-US" dirty="0" smtClean="0"/>
              <a:t>encompasses </a:t>
            </a:r>
            <a:r>
              <a:rPr lang="en-US" dirty="0"/>
              <a:t>a range of disciplines, from fine and performing arts, to architecture and </a:t>
            </a:r>
            <a:r>
              <a:rPr lang="en-US" dirty="0" smtClean="0"/>
              <a:t>design; outputs </a:t>
            </a:r>
            <a:r>
              <a:rPr lang="en-US" dirty="0"/>
              <a:t>tend to be in a non-text </a:t>
            </a:r>
            <a:r>
              <a:rPr lang="en-US" dirty="0" smtClean="0"/>
              <a:t>format</a:t>
            </a:r>
          </a:p>
          <a:p>
            <a:r>
              <a:rPr lang="en-US" dirty="0" smtClean="0"/>
              <a:t>Example 1:</a:t>
            </a:r>
            <a:endParaRPr lang="en-US" dirty="0"/>
          </a:p>
          <a:p>
            <a:endParaRPr lang="en-GB" dirty="0" smtClean="0"/>
          </a:p>
          <a:p>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403" y="3306871"/>
            <a:ext cx="5462392" cy="3413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6976998" y="3813539"/>
            <a:ext cx="4960306" cy="1200329"/>
          </a:xfrm>
          <a:prstGeom prst="rect">
            <a:avLst/>
          </a:prstGeom>
          <a:noFill/>
          <a:ln w="31750">
            <a:solidFill>
              <a:srgbClr val="000000"/>
            </a:solidFill>
          </a:ln>
        </p:spPr>
        <p:txBody>
          <a:bodyPr wrap="square" rtlCol="0">
            <a:spAutoFit/>
          </a:bodyPr>
          <a:lstStyle/>
          <a:p>
            <a:r>
              <a:rPr lang="en-GB" sz="2400" dirty="0"/>
              <a:t>Nicky Bird et al: “Heritage Site, 2016</a:t>
            </a:r>
            <a:r>
              <a:rPr lang="en-GB" sz="2400" dirty="0" smtClean="0"/>
              <a:t>”</a:t>
            </a:r>
          </a:p>
          <a:p>
            <a:r>
              <a:rPr lang="en-GB" sz="2400" dirty="0" smtClean="0"/>
              <a:t>Exhibition</a:t>
            </a:r>
            <a:endParaRPr lang="en-GB" sz="2400" dirty="0"/>
          </a:p>
          <a:p>
            <a:r>
              <a:rPr lang="en-GB" sz="2400" dirty="0">
                <a:hlinkClick r:id="rId4"/>
              </a:rPr>
              <a:t>http://radar.gsa.ac.uk/5088</a:t>
            </a:r>
            <a:r>
              <a:rPr lang="en-GB" sz="2400" dirty="0" smtClean="0">
                <a:hlinkClick r:id="rId4"/>
              </a:rPr>
              <a:t>/</a:t>
            </a:r>
            <a:r>
              <a:rPr lang="en-GB" sz="2400" dirty="0" smtClean="0"/>
              <a:t> </a:t>
            </a:r>
            <a:endParaRPr lang="en-GB" sz="2400" dirty="0"/>
          </a:p>
        </p:txBody>
      </p:sp>
    </p:spTree>
    <p:extLst>
      <p:ext uri="{BB962C8B-B14F-4D97-AF65-F5344CB8AC3E}">
        <p14:creationId xmlns:p14="http://schemas.microsoft.com/office/powerpoint/2010/main" val="30239621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a:stretch>
            <a:fillRect/>
          </a:stretch>
        </p:blipFill>
        <p:spPr>
          <a:xfrm>
            <a:off x="1202499" y="245528"/>
            <a:ext cx="9770301" cy="4864328"/>
          </a:xfrm>
          <a:prstGeom prst="rect">
            <a:avLst/>
          </a:prstGeom>
        </p:spPr>
      </p:pic>
      <p:sp>
        <p:nvSpPr>
          <p:cNvPr id="6" name="TextBox 5"/>
          <p:cNvSpPr txBox="1"/>
          <p:nvPr/>
        </p:nvSpPr>
        <p:spPr>
          <a:xfrm>
            <a:off x="4283901" y="5369205"/>
            <a:ext cx="7678455" cy="1200329"/>
          </a:xfrm>
          <a:prstGeom prst="rect">
            <a:avLst/>
          </a:prstGeom>
          <a:noFill/>
          <a:ln w="31750">
            <a:solidFill>
              <a:srgbClr val="000000"/>
            </a:solidFill>
          </a:ln>
        </p:spPr>
        <p:txBody>
          <a:bodyPr wrap="square" rtlCol="0">
            <a:spAutoFit/>
          </a:bodyPr>
          <a:lstStyle/>
          <a:p>
            <a:r>
              <a:rPr lang="en-GB" sz="2400" dirty="0" smtClean="0"/>
              <a:t>Nicky Bird: </a:t>
            </a:r>
            <a:r>
              <a:rPr lang="en-GB" sz="2400" dirty="0"/>
              <a:t>“Heritage Site, </a:t>
            </a:r>
            <a:r>
              <a:rPr lang="en-GB" sz="2400" dirty="0" smtClean="0"/>
              <a:t>2014 - 2016</a:t>
            </a:r>
            <a:r>
              <a:rPr lang="en-GB" sz="2400" dirty="0"/>
              <a:t>”</a:t>
            </a:r>
            <a:endParaRPr lang="en-GB" sz="2400" dirty="0" smtClean="0"/>
          </a:p>
          <a:p>
            <a:r>
              <a:rPr lang="en-GB" sz="2400" dirty="0"/>
              <a:t>t</a:t>
            </a:r>
            <a:r>
              <a:rPr lang="en-GB" sz="2400" dirty="0" smtClean="0"/>
              <a:t>aken from Nicky’s website:</a:t>
            </a:r>
            <a:endParaRPr lang="en-GB" sz="2400" dirty="0"/>
          </a:p>
          <a:p>
            <a:r>
              <a:rPr lang="en-GB" sz="2400" dirty="0">
                <a:hlinkClick r:id="rId4"/>
              </a:rPr>
              <a:t>https://nickybird.com/projects/heritage-site-2014-2016</a:t>
            </a:r>
            <a:r>
              <a:rPr lang="en-GB" sz="2400" dirty="0" smtClean="0">
                <a:hlinkClick r:id="rId4"/>
              </a:rPr>
              <a:t>/</a:t>
            </a:r>
            <a:r>
              <a:rPr lang="en-GB" sz="2400" dirty="0" smtClean="0"/>
              <a:t> </a:t>
            </a:r>
            <a:endParaRPr lang="en-GB" sz="2400" dirty="0"/>
          </a:p>
        </p:txBody>
      </p:sp>
    </p:spTree>
    <p:extLst>
      <p:ext uri="{BB962C8B-B14F-4D97-AF65-F5344CB8AC3E}">
        <p14:creationId xmlns:p14="http://schemas.microsoft.com/office/powerpoint/2010/main" val="5037161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14000"/>
          </a:stretch>
        </a:blipFill>
        <a:effectLst/>
      </p:bgPr>
    </p:bg>
    <p:spTree>
      <p:nvGrpSpPr>
        <p:cNvPr id="1" name=""/>
        <p:cNvGrpSpPr/>
        <p:nvPr/>
      </p:nvGrpSpPr>
      <p:grpSpPr>
        <a:xfrm>
          <a:off x="0" y="0"/>
          <a:ext cx="0" cy="0"/>
          <a:chOff x="0" y="0"/>
          <a:chExt cx="0" cy="0"/>
        </a:xfrm>
      </p:grpSpPr>
      <p:sp>
        <p:nvSpPr>
          <p:cNvPr id="4" name="TextBox 3"/>
          <p:cNvSpPr txBox="1"/>
          <p:nvPr/>
        </p:nvSpPr>
        <p:spPr>
          <a:xfrm>
            <a:off x="212246" y="5111571"/>
            <a:ext cx="4609579" cy="1200329"/>
          </a:xfrm>
          <a:prstGeom prst="rect">
            <a:avLst/>
          </a:prstGeom>
          <a:solidFill>
            <a:schemeClr val="bg1"/>
          </a:solidFill>
          <a:ln w="31750">
            <a:solidFill>
              <a:schemeClr val="tx1"/>
            </a:solidFill>
          </a:ln>
        </p:spPr>
        <p:txBody>
          <a:bodyPr wrap="square" rtlCol="0">
            <a:spAutoFit/>
          </a:bodyPr>
          <a:lstStyle/>
          <a:p>
            <a:r>
              <a:rPr lang="en-GB" sz="2400" dirty="0" smtClean="0"/>
              <a:t>Jonathan Boyd: “Street Furniture”</a:t>
            </a:r>
          </a:p>
          <a:p>
            <a:r>
              <a:rPr lang="en-GB" sz="2400" dirty="0" smtClean="0"/>
              <a:t>Artefact</a:t>
            </a:r>
          </a:p>
          <a:p>
            <a:r>
              <a:rPr lang="en-GB" sz="2400" dirty="0">
                <a:hlinkClick r:id="rId4"/>
              </a:rPr>
              <a:t>http://radar.gsa.ac.uk/5236</a:t>
            </a:r>
            <a:r>
              <a:rPr lang="en-GB" sz="2400" dirty="0" smtClean="0">
                <a:hlinkClick r:id="rId4"/>
              </a:rPr>
              <a:t>/</a:t>
            </a:r>
            <a:r>
              <a:rPr lang="en-GB" sz="2400" dirty="0" smtClean="0"/>
              <a:t> </a:t>
            </a:r>
            <a:endParaRPr lang="en-GB" sz="2400" dirty="0"/>
          </a:p>
        </p:txBody>
      </p:sp>
    </p:spTree>
    <p:extLst>
      <p:ext uri="{BB962C8B-B14F-4D97-AF65-F5344CB8AC3E}">
        <p14:creationId xmlns:p14="http://schemas.microsoft.com/office/powerpoint/2010/main" val="23985631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1327" t="9412" r="34812" b="2445"/>
          <a:stretch/>
        </p:blipFill>
        <p:spPr>
          <a:xfrm>
            <a:off x="406400" y="365125"/>
            <a:ext cx="6197600" cy="54409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5320068" y="1857596"/>
            <a:ext cx="6592532" cy="4865725"/>
          </a:xfrm>
          <a:prstGeom prst="rect">
            <a:avLst/>
          </a:prstGeom>
        </p:spPr>
      </p:pic>
      <p:sp>
        <p:nvSpPr>
          <p:cNvPr id="3" name="Oval 2"/>
          <p:cNvSpPr/>
          <p:nvPr/>
        </p:nvSpPr>
        <p:spPr>
          <a:xfrm>
            <a:off x="7727183" y="4963885"/>
            <a:ext cx="2853732" cy="25120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76493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10515600" cy="1325563"/>
          </a:xfrm>
        </p:spPr>
        <p:txBody>
          <a:bodyPr>
            <a:normAutofit/>
          </a:bodyPr>
          <a:lstStyle/>
          <a:p>
            <a:r>
              <a:rPr lang="en-GB" sz="3200" b="1" dirty="0" smtClean="0"/>
              <a:t>A strong bias towards the STEM perspective…</a:t>
            </a:r>
            <a:endParaRPr lang="en-GB" sz="3200" b="1" dirty="0"/>
          </a:p>
        </p:txBody>
      </p:sp>
      <p:sp>
        <p:nvSpPr>
          <p:cNvPr id="3" name="Content Placeholder 2"/>
          <p:cNvSpPr>
            <a:spLocks noGrp="1"/>
          </p:cNvSpPr>
          <p:nvPr>
            <p:ph idx="1"/>
          </p:nvPr>
        </p:nvSpPr>
        <p:spPr>
          <a:xfrm>
            <a:off x="508000" y="1190624"/>
            <a:ext cx="10871200" cy="4816475"/>
          </a:xfrm>
        </p:spPr>
        <p:txBody>
          <a:bodyPr>
            <a:normAutofit/>
          </a:bodyPr>
          <a:lstStyle/>
          <a:p>
            <a:r>
              <a:rPr lang="en-GB" sz="2400" dirty="0" smtClean="0"/>
              <a:t>What does the term open science mean to you?</a:t>
            </a:r>
          </a:p>
          <a:p>
            <a:endParaRPr lang="en-US" dirty="0" smtClean="0"/>
          </a:p>
          <a:p>
            <a:r>
              <a:rPr lang="en-US" sz="2400" dirty="0" smtClean="0"/>
              <a:t>Lack </a:t>
            </a:r>
            <a:r>
              <a:rPr lang="en-US" sz="2400" dirty="0"/>
              <a:t>of diversity in open access policies which tend to </a:t>
            </a:r>
            <a:r>
              <a:rPr lang="en-US" sz="2400" dirty="0" smtClean="0"/>
              <a:t>ignore the </a:t>
            </a:r>
            <a:r>
              <a:rPr lang="en-US" sz="2400" dirty="0"/>
              <a:t>arts and </a:t>
            </a:r>
            <a:r>
              <a:rPr lang="en-US" sz="2400" dirty="0" smtClean="0"/>
              <a:t>humanities</a:t>
            </a:r>
          </a:p>
          <a:p>
            <a:endParaRPr lang="en-GB" sz="2400" dirty="0"/>
          </a:p>
          <a:p>
            <a:r>
              <a:rPr lang="en-GB" sz="2400" dirty="0" smtClean="0"/>
              <a:t>Don’t forget the arts </a:t>
            </a:r>
            <a:r>
              <a:rPr lang="en-GB" sz="2400" dirty="0"/>
              <a:t>play an important role in building social cohesion and supporting </a:t>
            </a:r>
            <a:r>
              <a:rPr lang="en-GB" sz="2400" dirty="0" smtClean="0"/>
              <a:t>wellbeing</a:t>
            </a:r>
          </a:p>
          <a:p>
            <a:endParaRPr lang="en-GB" dirty="0" smtClean="0"/>
          </a:p>
          <a:p>
            <a:r>
              <a:rPr lang="en-GB" sz="2400" dirty="0"/>
              <a:t>T</a:t>
            </a:r>
            <a:r>
              <a:rPr lang="en-GB" sz="2400" dirty="0" smtClean="0"/>
              <a:t>he </a:t>
            </a:r>
            <a:r>
              <a:rPr lang="en-GB" sz="2400" dirty="0"/>
              <a:t>creative/cultural industries generate £250 billion </a:t>
            </a:r>
            <a:endParaRPr lang="en-GB" sz="2400" dirty="0" smtClean="0"/>
          </a:p>
          <a:p>
            <a:pPr marL="0" indent="0">
              <a:buNone/>
            </a:pPr>
            <a:r>
              <a:rPr lang="en-GB" sz="2400" dirty="0"/>
              <a:t> </a:t>
            </a:r>
            <a:r>
              <a:rPr lang="en-GB" sz="2400" dirty="0" smtClean="0"/>
              <a:t>   and create 29.5 million jobs a </a:t>
            </a:r>
            <a:r>
              <a:rPr lang="en-GB" sz="2400" dirty="0" smtClean="0"/>
              <a:t>year!</a:t>
            </a:r>
            <a:r>
              <a:rPr lang="en-GB" sz="2400" dirty="0"/>
              <a:t>	</a:t>
            </a:r>
            <a:endParaRPr lang="en-GB" sz="2400" dirty="0" smtClean="0"/>
          </a:p>
          <a:p>
            <a:endParaRPr lang="en-GB"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336" y="3482912"/>
            <a:ext cx="7997371" cy="387789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5710" y="5421858"/>
            <a:ext cx="1404000" cy="1245641"/>
          </a:xfrm>
          <a:prstGeom prst="rect">
            <a:avLst/>
          </a:prstGeom>
        </p:spPr>
      </p:pic>
    </p:spTree>
    <p:extLst>
      <p:ext uri="{BB962C8B-B14F-4D97-AF65-F5344CB8AC3E}">
        <p14:creationId xmlns:p14="http://schemas.microsoft.com/office/powerpoint/2010/main" val="13420766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13100" y="4187825"/>
            <a:ext cx="7518400" cy="1323975"/>
          </a:xfrm>
        </p:spPr>
        <p:txBody>
          <a:bodyPr/>
          <a:lstStyle/>
          <a:p>
            <a:r>
              <a:rPr lang="en-GB" b="1" dirty="0" smtClean="0">
                <a:solidFill>
                  <a:schemeClr val="bg1"/>
                </a:solidFill>
              </a:rPr>
              <a:t>A problem shared is a problem… multiplied? </a:t>
            </a:r>
            <a:endParaRPr lang="en-GB" b="1" dirty="0">
              <a:solidFill>
                <a:schemeClr val="bg1"/>
              </a:solidFill>
            </a:endParaRPr>
          </a:p>
        </p:txBody>
      </p:sp>
    </p:spTree>
    <p:extLst>
      <p:ext uri="{BB962C8B-B14F-4D97-AF65-F5344CB8AC3E}">
        <p14:creationId xmlns:p14="http://schemas.microsoft.com/office/powerpoint/2010/main" val="42853368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0312" y="225469"/>
            <a:ext cx="3807913" cy="864295"/>
          </a:xfrm>
        </p:spPr>
        <p:txBody>
          <a:bodyPr/>
          <a:lstStyle/>
          <a:p>
            <a:r>
              <a:rPr lang="en-GB" b="1" dirty="0" smtClean="0"/>
              <a:t>Metadata</a:t>
            </a:r>
            <a:endParaRPr lang="en-GB" b="1"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73458" y="382586"/>
            <a:ext cx="6609051" cy="6300000"/>
          </a:xfrm>
        </p:spPr>
      </p:pic>
      <p:sp>
        <p:nvSpPr>
          <p:cNvPr id="3" name="TextBox 2"/>
          <p:cNvSpPr txBox="1"/>
          <p:nvPr/>
        </p:nvSpPr>
        <p:spPr>
          <a:xfrm>
            <a:off x="150312" y="1089764"/>
            <a:ext cx="4960307" cy="4247317"/>
          </a:xfrm>
          <a:prstGeom prst="rect">
            <a:avLst/>
          </a:prstGeom>
          <a:noFill/>
        </p:spPr>
        <p:txBody>
          <a:bodyPr wrap="square" rtlCol="0">
            <a:spAutoFit/>
          </a:bodyPr>
          <a:lstStyle/>
          <a:p>
            <a:pPr marL="285750" indent="-285750">
              <a:buFont typeface="Arial" panose="020B0604020202020204" pitchFamily="34" charset="0"/>
              <a:buChar char="•"/>
            </a:pPr>
            <a:r>
              <a:rPr lang="en-GB" dirty="0" smtClean="0"/>
              <a:t>Repositories </a:t>
            </a:r>
            <a:r>
              <a:rPr lang="en-GB" dirty="0"/>
              <a:t>are still not speaking the language of art and </a:t>
            </a:r>
            <a:r>
              <a:rPr lang="en-GB" dirty="0" smtClean="0"/>
              <a:t>design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Describing </a:t>
            </a:r>
            <a:r>
              <a:rPr lang="en-GB" dirty="0"/>
              <a:t>complex non-text outputs in </a:t>
            </a:r>
            <a:r>
              <a:rPr lang="en-GB" dirty="0" smtClean="0"/>
              <a:t>repositories can </a:t>
            </a:r>
            <a:r>
              <a:rPr lang="en-GB" dirty="0"/>
              <a:t>feel </a:t>
            </a:r>
            <a:r>
              <a:rPr lang="en-GB" dirty="0" smtClean="0"/>
              <a:t>like putting a </a:t>
            </a:r>
            <a:r>
              <a:rPr lang="en-GB" dirty="0"/>
              <a:t>square peg in a round hole</a:t>
            </a:r>
            <a:endParaRPr lang="en-GB" dirty="0" smtClean="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Metadata fields cause significant barriers for practice based researchers. Previous projects that have worked on this area:</a:t>
            </a:r>
          </a:p>
          <a:p>
            <a:pPr marL="742950" lvl="1" indent="-285750">
              <a:buFont typeface="Arial" panose="020B0604020202020204" pitchFamily="34" charset="0"/>
              <a:buChar char="•"/>
            </a:pPr>
            <a:r>
              <a:rPr lang="en-GB" dirty="0" smtClean="0"/>
              <a:t>KULTUR : </a:t>
            </a:r>
            <a:r>
              <a:rPr lang="en-GB" dirty="0">
                <a:hlinkClick r:id="rId4"/>
              </a:rPr>
              <a:t>http://</a:t>
            </a:r>
            <a:r>
              <a:rPr lang="en-GB" dirty="0" smtClean="0">
                <a:hlinkClick r:id="rId4"/>
              </a:rPr>
              <a:t>kultur.eprints.org/</a:t>
            </a:r>
            <a:endParaRPr lang="en-GB" dirty="0" smtClean="0"/>
          </a:p>
          <a:p>
            <a:pPr lvl="1"/>
            <a:endParaRPr lang="en-GB" dirty="0"/>
          </a:p>
          <a:p>
            <a:pPr marL="742950" lvl="1" indent="-285750">
              <a:buFont typeface="Arial" panose="020B0604020202020204" pitchFamily="34" charset="0"/>
              <a:buChar char="•"/>
            </a:pPr>
            <a:r>
              <a:rPr lang="en-GB" dirty="0" smtClean="0"/>
              <a:t>Defiant Objects: </a:t>
            </a:r>
            <a:r>
              <a:rPr lang="en-GB" dirty="0">
                <a:hlinkClick r:id="rId5"/>
              </a:rPr>
              <a:t>https://defiantobjects.wordpress.com/</a:t>
            </a:r>
            <a:endParaRPr lang="en-GB" dirty="0" smtClean="0"/>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26910065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Does my output look good in this? </a:t>
            </a:r>
            <a:endParaRPr lang="en-GB" b="1" dirty="0"/>
          </a:p>
        </p:txBody>
      </p:sp>
      <p:pic>
        <p:nvPicPr>
          <p:cNvPr id="4" name="Content Placeholder 3"/>
          <p:cNvPicPr>
            <a:picLocks noGrp="1"/>
          </p:cNvPicPr>
          <p:nvPr>
            <p:ph idx="1"/>
          </p:nvPr>
        </p:nvPicPr>
        <p:blipFill rotWithShape="1">
          <a:blip r:embed="rId3"/>
          <a:srcRect l="38480" t="33696" r="38755" b="23511"/>
          <a:stretch/>
        </p:blipFill>
        <p:spPr>
          <a:xfrm>
            <a:off x="6516475" y="2362812"/>
            <a:ext cx="3024000" cy="2808000"/>
          </a:xfrm>
          <a:prstGeom prst="rect">
            <a:avLst/>
          </a:prstGeom>
        </p:spPr>
      </p:pic>
      <p:pic>
        <p:nvPicPr>
          <p:cNvPr id="5" name="Picture 4"/>
          <p:cNvPicPr/>
          <p:nvPr/>
        </p:nvPicPr>
        <p:blipFill rotWithShape="1">
          <a:blip r:embed="rId4"/>
          <a:srcRect l="37308" t="31907" r="37182" b="21693"/>
          <a:stretch/>
        </p:blipFill>
        <p:spPr>
          <a:xfrm>
            <a:off x="1849581" y="2398812"/>
            <a:ext cx="3024000" cy="277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849581" y="5509604"/>
            <a:ext cx="3157603" cy="369332"/>
          </a:xfrm>
          <a:prstGeom prst="rect">
            <a:avLst/>
          </a:prstGeom>
          <a:noFill/>
        </p:spPr>
        <p:txBody>
          <a:bodyPr wrap="square" rtlCol="0">
            <a:spAutoFit/>
          </a:bodyPr>
          <a:lstStyle/>
          <a:p>
            <a:r>
              <a:rPr lang="en-GB" b="1" dirty="0" smtClean="0"/>
              <a:t>Poor representation of colour</a:t>
            </a:r>
            <a:endParaRPr lang="en-GB" b="1" dirty="0"/>
          </a:p>
        </p:txBody>
      </p:sp>
      <p:sp>
        <p:nvSpPr>
          <p:cNvPr id="7" name="TextBox 6"/>
          <p:cNvSpPr txBox="1"/>
          <p:nvPr/>
        </p:nvSpPr>
        <p:spPr>
          <a:xfrm>
            <a:off x="7001384" y="5509604"/>
            <a:ext cx="3024000" cy="369332"/>
          </a:xfrm>
          <a:prstGeom prst="rect">
            <a:avLst/>
          </a:prstGeom>
          <a:noFill/>
        </p:spPr>
        <p:txBody>
          <a:bodyPr wrap="square" rtlCol="0">
            <a:spAutoFit/>
          </a:bodyPr>
          <a:lstStyle/>
          <a:p>
            <a:r>
              <a:rPr lang="en-GB" b="1" dirty="0" smtClean="0"/>
              <a:t>How it should look</a:t>
            </a:r>
            <a:endParaRPr lang="en-GB" b="1" dirty="0"/>
          </a:p>
        </p:txBody>
      </p:sp>
    </p:spTree>
    <p:extLst>
      <p:ext uri="{BB962C8B-B14F-4D97-AF65-F5344CB8AC3E}">
        <p14:creationId xmlns:p14="http://schemas.microsoft.com/office/powerpoint/2010/main" val="12759545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1447</TotalTime>
  <Words>1789</Words>
  <Application>Microsoft Office PowerPoint</Application>
  <PresentationFormat>Widescreen</PresentationFormat>
  <Paragraphs>110</Paragraphs>
  <Slides>15</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Cambria</vt:lpstr>
      <vt:lpstr>Office Theme</vt:lpstr>
      <vt:lpstr>  Square pegs, round holes: how do we make repositories work for arts research?   Dawn Pike Nicola Siminson The Glasgow School of Art</vt:lpstr>
      <vt:lpstr>What do we mean by  “practice-based arts research”? </vt:lpstr>
      <vt:lpstr>PowerPoint Presentation</vt:lpstr>
      <vt:lpstr>PowerPoint Presentation</vt:lpstr>
      <vt:lpstr>PowerPoint Presentation</vt:lpstr>
      <vt:lpstr>A strong bias towards the STEM perspective…</vt:lpstr>
      <vt:lpstr>A problem shared is a problem… multiplied? </vt:lpstr>
      <vt:lpstr>Metadata</vt:lpstr>
      <vt:lpstr>Does my output look good in this? </vt:lpstr>
      <vt:lpstr>Bodies of work</vt:lpstr>
      <vt:lpstr>A vicious circle…</vt:lpstr>
      <vt:lpstr>Conclusion – and a call to arms!</vt:lpstr>
      <vt:lpstr>Useful information</vt:lpstr>
      <vt:lpstr>Image credits</vt:lpstr>
      <vt:lpstr>References</vt:lpstr>
    </vt:vector>
  </TitlesOfParts>
  <Company>The Glasgow School of Art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session title</dc:title>
  <dc:creator>Siminson ,Nicola Jane</dc:creator>
  <cp:lastModifiedBy>Pike ,Dawn</cp:lastModifiedBy>
  <cp:revision>93</cp:revision>
  <cp:lastPrinted>2019-06-03T11:26:00Z</cp:lastPrinted>
  <dcterms:created xsi:type="dcterms:W3CDTF">2019-05-15T13:54:01Z</dcterms:created>
  <dcterms:modified xsi:type="dcterms:W3CDTF">2019-06-10T15:26:12Z</dcterms:modified>
</cp:coreProperties>
</file>