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92" r:id="rId3"/>
    <p:sldId id="393" r:id="rId4"/>
    <p:sldId id="394" r:id="rId5"/>
    <p:sldId id="395" r:id="rId6"/>
    <p:sldId id="396" r:id="rId7"/>
    <p:sldId id="397" r:id="rId8"/>
    <p:sldId id="398" r:id="rId9"/>
    <p:sldId id="399" r:id="rId10"/>
    <p:sldId id="416" r:id="rId11"/>
    <p:sldId id="417" r:id="rId12"/>
    <p:sldId id="400" r:id="rId13"/>
    <p:sldId id="401" r:id="rId14"/>
    <p:sldId id="402" r:id="rId15"/>
    <p:sldId id="270" r:id="rId16"/>
    <p:sldId id="264" r:id="rId17"/>
    <p:sldId id="265" r:id="rId18"/>
    <p:sldId id="274" r:id="rId19"/>
    <p:sldId id="404" r:id="rId20"/>
    <p:sldId id="271" r:id="rId21"/>
    <p:sldId id="272" r:id="rId22"/>
    <p:sldId id="273" r:id="rId23"/>
    <p:sldId id="408" r:id="rId24"/>
    <p:sldId id="277" r:id="rId25"/>
    <p:sldId id="407" r:id="rId26"/>
    <p:sldId id="405" r:id="rId27"/>
    <p:sldId id="403" r:id="rId28"/>
    <p:sldId id="409" r:id="rId29"/>
    <p:sldId id="410" r:id="rId30"/>
    <p:sldId id="413" r:id="rId31"/>
    <p:sldId id="415" r:id="rId32"/>
    <p:sldId id="406" r:id="rId33"/>
    <p:sldId id="411" r:id="rId34"/>
    <p:sldId id="412" r:id="rId35"/>
    <p:sldId id="3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5"/>
    <p:restoredTop sz="96143"/>
  </p:normalViewPr>
  <p:slideViewPr>
    <p:cSldViewPr snapToGrid="0">
      <p:cViewPr varScale="1">
        <p:scale>
          <a:sx n="103" d="100"/>
          <a:sy n="103" d="100"/>
        </p:scale>
        <p:origin x="984" y="4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049A2-05B2-7C4F-B2B8-F6D603BEB400}" type="datetimeFigureOut">
              <a:rPr lang="en-US" smtClean="0"/>
              <a:t>3/7/26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D5C4D-3211-D141-8228-0224B50587DF}" type="slidenum">
              <a:rPr lang="en-US" smtClean="0"/>
              <a:t>‹#›</a:t>
            </a:fld>
            <a:endParaRPr lang="en-US"/>
          </a:p>
        </p:txBody>
      </p:sp>
    </p:spTree>
    <p:extLst>
      <p:ext uri="{BB962C8B-B14F-4D97-AF65-F5344CB8AC3E}">
        <p14:creationId xmlns:p14="http://schemas.microsoft.com/office/powerpoint/2010/main" val="299725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the world is under siege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a:t>
            </a:fld>
            <a:endParaRPr lang="en-US"/>
          </a:p>
        </p:txBody>
      </p:sp>
    </p:spTree>
    <p:extLst>
      <p:ext uri="{BB962C8B-B14F-4D97-AF65-F5344CB8AC3E}">
        <p14:creationId xmlns:p14="http://schemas.microsoft.com/office/powerpoint/2010/main" val="65917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 was seeking to demonstrate here was that in </a:t>
            </a:r>
            <a:r>
              <a:rPr lang="en-GB" sz="1200" kern="1200" dirty="0">
                <a:solidFill>
                  <a:schemeClr val="tx1"/>
                </a:solidFill>
                <a:effectLst/>
                <a:latin typeface="+mn-lt"/>
                <a:ea typeface="+mn-ea"/>
                <a:cs typeface="+mn-cs"/>
              </a:rPr>
              <a:t>the context of the diasporic imagination—the phantasmic accumulation of visual and spoken languages, myths and their afterlives that citizens, all citizens, even those not holding a genesis to and of that land, bear a right to construct, consolidate and assume the composite imagination that collections seek to engender.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Collections are a vestige, a node, a blanket, a site of join, as well as a connective tissue to a constitution of ‘home’, whatever semblance or form that may take for the individual.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had originally intended to use this time to speak of my time as a custodian of public collections in museums in Britain, the United States and in West Asia.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10</a:t>
            </a:fld>
            <a:endParaRPr lang="en-US"/>
          </a:p>
        </p:txBody>
      </p:sp>
    </p:spTree>
    <p:extLst>
      <p:ext uri="{BB962C8B-B14F-4D97-AF65-F5344CB8AC3E}">
        <p14:creationId xmlns:p14="http://schemas.microsoft.com/office/powerpoint/2010/main" val="204384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did it mean to inherit a legacy, and be charged with the responsibility of assembling a narrative that is representative of hundreds of years, of a time and place, at times, not only alien to you (indeed me), but which explicitly excluded individuals such as myself from their canonical formation?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Is the reparative act simply a balancing act? The corrective act as many a museum director has sought. Or do we require a different methodological approach?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Prof. Sarah Perks and Michael Connor introduced me to the concept of “The Art of With” when I was a senior curator at Cornerhouse in the UK some 16 years ago. This was an act of reaching out across the table and convening a programme collaboratively in a way that I had not seen before. </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11</a:t>
            </a:fld>
            <a:endParaRPr lang="en-US"/>
          </a:p>
        </p:txBody>
      </p:sp>
    </p:spTree>
    <p:extLst>
      <p:ext uri="{BB962C8B-B14F-4D97-AF65-F5344CB8AC3E}">
        <p14:creationId xmlns:p14="http://schemas.microsoft.com/office/powerpoint/2010/main" val="196380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artist </a:t>
            </a:r>
            <a:r>
              <a:rPr lang="en-GB" sz="1200" kern="1200" dirty="0" err="1">
                <a:solidFill>
                  <a:schemeClr val="tx1"/>
                </a:solidFill>
                <a:effectLst/>
                <a:latin typeface="+mn-lt"/>
                <a:ea typeface="+mn-ea"/>
                <a:cs typeface="+mn-cs"/>
              </a:rPr>
              <a:t>Theaster</a:t>
            </a:r>
            <a:r>
              <a:rPr lang="en-GB" sz="1200" kern="1200" dirty="0">
                <a:solidFill>
                  <a:schemeClr val="tx1"/>
                </a:solidFill>
                <a:effectLst/>
                <a:latin typeface="+mn-lt"/>
                <a:ea typeface="+mn-ea"/>
                <a:cs typeface="+mn-cs"/>
              </a:rPr>
              <a:t> Gates deepened my knowledge of the recuperative process of collecting via his approach to the “artist as institution”, which I came proximate to in my years living in Chicago.</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12</a:t>
            </a:fld>
            <a:endParaRPr lang="en-US"/>
          </a:p>
        </p:txBody>
      </p:sp>
    </p:spTree>
    <p:extLst>
      <p:ext uri="{BB962C8B-B14F-4D97-AF65-F5344CB8AC3E}">
        <p14:creationId xmlns:p14="http://schemas.microsoft.com/office/powerpoint/2010/main" val="62409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His newly launched Rebuild Foundation became an umbrella to archive, index, and acquire a panoply interest that fuelled the artist’s creative practice. At the heart of this, his local engaging his community remained a necessary impulse. I was reminded of this during a rehearsal for a gospel concert, with a mixed-ability choir, for which I was invited to take part as equal, so long as I was from the neighbourhood, and not an interloper, i.e., a voyeur.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13</a:t>
            </a:fld>
            <a:endParaRPr lang="en-US"/>
          </a:p>
        </p:txBody>
      </p:sp>
    </p:spTree>
    <p:extLst>
      <p:ext uri="{BB962C8B-B14F-4D97-AF65-F5344CB8AC3E}">
        <p14:creationId xmlns:p14="http://schemas.microsoft.com/office/powerpoint/2010/main" val="35177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Play: Billy Sings Amazing Sings Grace. </a:t>
            </a:r>
            <a:br>
              <a:rPr lang="en-GB"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14</a:t>
            </a:fld>
            <a:endParaRPr lang="en-US"/>
          </a:p>
        </p:txBody>
      </p:sp>
    </p:spTree>
    <p:extLst>
      <p:ext uri="{BB962C8B-B14F-4D97-AF65-F5344CB8AC3E}">
        <p14:creationId xmlns:p14="http://schemas.microsoft.com/office/powerpoint/2010/main" val="99672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are the modes of dreaming of a collection and of collecting for the diasporic imagination?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CD5C4D-3211-D141-8228-0224B50587DF}" type="slidenum">
              <a:rPr lang="en-US" smtClean="0"/>
              <a:t>15</a:t>
            </a:fld>
            <a:endParaRPr lang="en-US"/>
          </a:p>
        </p:txBody>
      </p:sp>
    </p:spTree>
    <p:extLst>
      <p:ext uri="{BB962C8B-B14F-4D97-AF65-F5344CB8AC3E}">
        <p14:creationId xmlns:p14="http://schemas.microsoft.com/office/powerpoint/2010/main" val="130816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several years now, I have been working under and developing the umbrella for “Dreamwork”. Dreamwork is a form of social imagination that argues for the necessary act of dreaming—the safeguarding of visual and oral culture against authoritarianism, and the sustained connection to ancestral knowledge. I was inspired by several great women. Chief among this is Prof. Jean Fisher, who seemed to look at the world sideways. An art writer, visual artist, post-colonial thinker and zoologist and medical scientist by training, her encouragement was that I cede to my own history; to interrogate how my own personhood created specific erotic movements—particular ways of seeing and feeling my way through certain objects.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16</a:t>
            </a:fld>
            <a:endParaRPr lang="en-US"/>
          </a:p>
        </p:txBody>
      </p:sp>
    </p:spTree>
    <p:extLst>
      <p:ext uri="{BB962C8B-B14F-4D97-AF65-F5344CB8AC3E}">
        <p14:creationId xmlns:p14="http://schemas.microsoft.com/office/powerpoint/2010/main" val="285344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Toni Morrison’s adage that if you have freedom then you must pass it on; served as a second point of incubation in that it encouraged me protect artists; students and others with the principles and ethics to realise the scope of their ambition.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17</a:t>
            </a:fld>
            <a:endParaRPr lang="en-US"/>
          </a:p>
        </p:txBody>
      </p:sp>
    </p:spTree>
    <p:extLst>
      <p:ext uri="{BB962C8B-B14F-4D97-AF65-F5344CB8AC3E}">
        <p14:creationId xmlns:p14="http://schemas.microsoft.com/office/powerpoint/2010/main" val="291086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Saidiya</a:t>
            </a:r>
            <a:r>
              <a:rPr lang="en-GB" sz="1200" kern="1200" dirty="0">
                <a:solidFill>
                  <a:schemeClr val="tx1"/>
                </a:solidFill>
                <a:effectLst/>
                <a:latin typeface="+mn-lt"/>
                <a:ea typeface="+mn-ea"/>
                <a:cs typeface="+mn-cs"/>
              </a:rPr>
              <a:t> Hartman’s ekphrastic use of ‘storying’; of </a:t>
            </a:r>
            <a:r>
              <a:rPr lang="en-GB" sz="1200" i="1" kern="1200" dirty="0">
                <a:solidFill>
                  <a:schemeClr val="tx1"/>
                </a:solidFill>
                <a:effectLst/>
                <a:latin typeface="+mn-lt"/>
                <a:ea typeface="+mn-ea"/>
                <a:cs typeface="+mn-cs"/>
              </a:rPr>
              <a:t>critical fabulation</a:t>
            </a:r>
            <a:r>
              <a:rPr lang="en-GB" sz="1200" kern="1200" dirty="0">
                <a:solidFill>
                  <a:schemeClr val="tx1"/>
                </a:solidFill>
                <a:effectLst/>
                <a:latin typeface="+mn-lt"/>
                <a:ea typeface="+mn-ea"/>
                <a:cs typeface="+mn-cs"/>
              </a:rPr>
              <a:t>; returned me to literary roots and the significance of narrative in completing the gaping holes or fissures in history.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because someone’s life was destroyed, or lost to time, does not mean that we should not constitute links that might allow it to hang and be threaded into the soil.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18</a:t>
            </a:fld>
            <a:endParaRPr lang="en-US"/>
          </a:p>
        </p:txBody>
      </p:sp>
    </p:spTree>
    <p:extLst>
      <p:ext uri="{BB962C8B-B14F-4D97-AF65-F5344CB8AC3E}">
        <p14:creationId xmlns:p14="http://schemas.microsoft.com/office/powerpoint/2010/main" val="357343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What are the Methods of curating collections for the diasporic imagination?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19</a:t>
            </a:fld>
            <a:endParaRPr lang="en-US"/>
          </a:p>
        </p:txBody>
      </p:sp>
    </p:spTree>
    <p:extLst>
      <p:ext uri="{BB962C8B-B14F-4D97-AF65-F5344CB8AC3E}">
        <p14:creationId xmlns:p14="http://schemas.microsoft.com/office/powerpoint/2010/main" val="18646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does one begin to discuss the context of collecting and the very notion of collections, whether in reference to the brick and mortar of the so-called formerly anointed universal museum or the private collections of contemporary art and Antiquity that are the preserve of monied individuals?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2</a:t>
            </a:fld>
            <a:endParaRPr lang="en-US"/>
          </a:p>
        </p:txBody>
      </p:sp>
    </p:spTree>
    <p:extLst>
      <p:ext uri="{BB962C8B-B14F-4D97-AF65-F5344CB8AC3E}">
        <p14:creationId xmlns:p14="http://schemas.microsoft.com/office/powerpoint/2010/main" val="347789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Is there a single method?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Audit, Thematic Focus (The Uncanny feeling of exile), Creating Context and Representation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Is the a collection representative of a person, a peoples, several people, a constellation, a nexus point, a convening, what is it attempting to do?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20</a:t>
            </a:fld>
            <a:endParaRPr lang="en-US"/>
          </a:p>
        </p:txBody>
      </p:sp>
    </p:spTree>
    <p:extLst>
      <p:ext uri="{BB962C8B-B14F-4D97-AF65-F5344CB8AC3E}">
        <p14:creationId xmlns:p14="http://schemas.microsoft.com/office/powerpoint/2010/main" val="3535501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truth is that approach must culturally situated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Imagining Diasporas is one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Responding to the mutable nature of the Diaspora and its demands is another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Identifying their needs is another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response to this I have created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21</a:t>
            </a:fld>
            <a:endParaRPr lang="en-US"/>
          </a:p>
        </p:txBody>
      </p:sp>
    </p:spTree>
    <p:extLst>
      <p:ext uri="{BB962C8B-B14F-4D97-AF65-F5344CB8AC3E}">
        <p14:creationId xmlns:p14="http://schemas.microsoft.com/office/powerpoint/2010/main" val="4060657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rationale behind all of this is an archaeological one, perhaps an archelogy of self. If you will.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22</a:t>
            </a:fld>
            <a:endParaRPr lang="en-US"/>
          </a:p>
        </p:txBody>
      </p:sp>
    </p:spTree>
    <p:extLst>
      <p:ext uri="{BB962C8B-B14F-4D97-AF65-F5344CB8AC3E}">
        <p14:creationId xmlns:p14="http://schemas.microsoft.com/office/powerpoint/2010/main" val="341070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Archaeology of Beasts is an immersive four-channel video installation, where the artist brings to life hundreds of souvenirs of gods and pharaohs found in the street markets of Luxor.  In the three-channel video installation Book of the Dead, we become witness to an existential conversation between the pharaoh Akhenaten and six interchanging gods: Hathor, Babi, Sekhmet, Seth, Horus and Sobek. Aaru: After Lament is Al Qadiri’s first Virtual Reality work combined with an installation of golden wheat. It transports us in the Ancient Egyptian afterlife, where the artist invites us to reflect on </a:t>
            </a:r>
            <a:r>
              <a:rPr lang="en-US" sz="1200" b="0" i="0" kern="1200" dirty="0" err="1">
                <a:solidFill>
                  <a:schemeClr val="tx1"/>
                </a:solidFill>
                <a:effectLst/>
                <a:latin typeface="+mn-lt"/>
                <a:ea typeface="+mn-ea"/>
                <a:cs typeface="+mn-cs"/>
              </a:rPr>
              <a:t>labour</a:t>
            </a:r>
            <a:r>
              <a:rPr lang="en-US" sz="1200" b="0" i="0" kern="1200" dirty="0">
                <a:solidFill>
                  <a:schemeClr val="tx1"/>
                </a:solidFill>
                <a:effectLst/>
                <a:latin typeface="+mn-lt"/>
                <a:ea typeface="+mn-ea"/>
                <a:cs typeface="+mn-cs"/>
              </a:rPr>
              <a:t>, loss and the circle of life.</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33</a:t>
            </a:fld>
            <a:endParaRPr lang="en-US"/>
          </a:p>
        </p:txBody>
      </p:sp>
    </p:spTree>
    <p:extLst>
      <p:ext uri="{BB962C8B-B14F-4D97-AF65-F5344CB8AC3E}">
        <p14:creationId xmlns:p14="http://schemas.microsoft.com/office/powerpoint/2010/main" val="358071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“Who qualifies as human? Who qualifies as beast? And is one’s life worth more than the other? </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34</a:t>
            </a:fld>
            <a:endParaRPr lang="en-US"/>
          </a:p>
        </p:txBody>
      </p:sp>
    </p:spTree>
    <p:extLst>
      <p:ext uri="{BB962C8B-B14F-4D97-AF65-F5344CB8AC3E}">
        <p14:creationId xmlns:p14="http://schemas.microsoft.com/office/powerpoint/2010/main" val="383924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Luísa Correia Pereira, 1974 </a:t>
            </a:r>
          </a:p>
        </p:txBody>
      </p:sp>
      <p:sp>
        <p:nvSpPr>
          <p:cNvPr id="4" name="Slide Number Placeholder 3"/>
          <p:cNvSpPr>
            <a:spLocks noGrp="1"/>
          </p:cNvSpPr>
          <p:nvPr>
            <p:ph type="sldNum" sz="quarter" idx="5"/>
          </p:nvPr>
        </p:nvSpPr>
        <p:spPr/>
        <p:txBody>
          <a:bodyPr/>
          <a:lstStyle/>
          <a:p>
            <a:fld id="{89CD5C4D-3211-D141-8228-0224B50587DF}" type="slidenum">
              <a:rPr lang="en-US" smtClean="0"/>
              <a:t>35</a:t>
            </a:fld>
            <a:endParaRPr lang="en-US"/>
          </a:p>
        </p:txBody>
      </p:sp>
    </p:spTree>
    <p:extLst>
      <p:ext uri="{BB962C8B-B14F-4D97-AF65-F5344CB8AC3E}">
        <p14:creationId xmlns:p14="http://schemas.microsoft.com/office/powerpoint/2010/main" val="195529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which has been visioned in the context of Kuwaiti-visual artist, Monira Al Qadiri’s creative practice was in no small part inspired by her installation, The Archaeology of Beasts, which I fell into by chance on a rare trip to Brussels at the </a:t>
            </a:r>
            <a:r>
              <a:rPr lang="en-GB" sz="1200" kern="1200" dirty="0" err="1">
                <a:solidFill>
                  <a:schemeClr val="tx1"/>
                </a:solidFill>
                <a:effectLst/>
                <a:latin typeface="+mn-lt"/>
                <a:ea typeface="+mn-ea"/>
                <a:cs typeface="+mn-cs"/>
              </a:rPr>
              <a:t>Bozar</a:t>
            </a:r>
            <a:r>
              <a:rPr lang="en-GB" sz="1200" kern="1200" dirty="0">
                <a:solidFill>
                  <a:schemeClr val="tx1"/>
                </a:solidFill>
                <a:effectLst/>
                <a:latin typeface="+mn-lt"/>
                <a:ea typeface="+mn-ea"/>
                <a:cs typeface="+mn-cs"/>
              </a:rPr>
              <a:t>. I shall return to this.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3</a:t>
            </a:fld>
            <a:endParaRPr lang="en-US"/>
          </a:p>
        </p:txBody>
      </p:sp>
    </p:spTree>
    <p:extLst>
      <p:ext uri="{BB962C8B-B14F-4D97-AF65-F5344CB8AC3E}">
        <p14:creationId xmlns:p14="http://schemas.microsoft.com/office/powerpoint/2010/main" val="159011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should like to reiterate that in an age where conflict is as distanced as a video game, in an instant now to invoke Clarice Lispector, where the diasporic body is constantly in threat of returning to a state of exile that Collections, in this context, extend tremendously beyond any mere notion of ornament or artifact.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4</a:t>
            </a:fld>
            <a:endParaRPr lang="en-US"/>
          </a:p>
        </p:txBody>
      </p:sp>
    </p:spTree>
    <p:extLst>
      <p:ext uri="{BB962C8B-B14F-4D97-AF65-F5344CB8AC3E}">
        <p14:creationId xmlns:p14="http://schemas.microsoft.com/office/powerpoint/2010/main" val="198103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Collections are equally, the fundamental choices that we make when we flee to stir and reactivate the seeds of the diasporic imagination. Collections are specific editions of books, diaries, albums, family heirlooms—crockery, jewellery and clothing passed down through generations. Pens, notebooks, cameras, film stock, sound equipment, cassette tapes, CDs, and other archival material—</a:t>
            </a:r>
            <a:r>
              <a:rPr lang="en-GB" sz="1200" kern="1200" dirty="0" err="1">
                <a:solidFill>
                  <a:schemeClr val="tx1"/>
                </a:solidFill>
                <a:effectLst/>
                <a:latin typeface="+mn-lt"/>
                <a:ea typeface="+mn-ea"/>
                <a:cs typeface="+mn-cs"/>
              </a:rPr>
              <a:t>BetaCams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BetaSPs</a:t>
            </a:r>
            <a:r>
              <a:rPr lang="en-GB" sz="1200" kern="1200" dirty="0">
                <a:solidFill>
                  <a:schemeClr val="tx1"/>
                </a:solidFill>
                <a:effectLst/>
                <a:latin typeface="+mn-lt"/>
                <a:ea typeface="+mn-ea"/>
                <a:cs typeface="+mn-cs"/>
              </a:rPr>
              <a:t>, remember a Floppy Disc? Or old laptops, photo negatives, silver gelatine prints, watercolours, works on paper, correspondence, postcards. These have long been the of a certain kind of ancestor—the vestiges that preserve social imagination; which humans to wander without getting lost; allowing them to maintain semblance of self.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5</a:t>
            </a:fld>
            <a:endParaRPr lang="en-US"/>
          </a:p>
        </p:txBody>
      </p:sp>
    </p:spTree>
    <p:extLst>
      <p:ext uri="{BB962C8B-B14F-4D97-AF65-F5344CB8AC3E}">
        <p14:creationId xmlns:p14="http://schemas.microsoft.com/office/powerpoint/2010/main" val="3814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noted curator, writer, and activist Lucy R. Lippard in 2023 published a book entitled ‘Stuff’ /instead of a memoir. Here, a life is narrated through rocks, ceramic plates, buttons, un-named vessels, rugs, family photos, as well as innumerable examples of her own art—</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6</a:t>
            </a:fld>
            <a:endParaRPr lang="en-US"/>
          </a:p>
        </p:txBody>
      </p:sp>
    </p:spTree>
    <p:extLst>
      <p:ext uri="{BB962C8B-B14F-4D97-AF65-F5344CB8AC3E}">
        <p14:creationId xmlns:p14="http://schemas.microsoft.com/office/powerpoint/2010/main" val="373027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woodcuts to photographs, which exist alongside works of art gifted to her by some of modernism’s most recognizable figures such as Louise </a:t>
            </a:r>
            <a:r>
              <a:rPr lang="en-GB" sz="1200" kern="1200" dirty="0" err="1">
                <a:solidFill>
                  <a:schemeClr val="tx1"/>
                </a:solidFill>
                <a:effectLst/>
                <a:latin typeface="+mn-lt"/>
                <a:ea typeface="+mn-ea"/>
                <a:cs typeface="+mn-cs"/>
              </a:rPr>
              <a:t>Boirgeoise</a:t>
            </a:r>
            <a:r>
              <a:rPr lang="en-GB" sz="1200" kern="1200" dirty="0">
                <a:solidFill>
                  <a:schemeClr val="tx1"/>
                </a:solidFill>
                <a:effectLst/>
                <a:latin typeface="+mn-lt"/>
                <a:ea typeface="+mn-ea"/>
                <a:cs typeface="+mn-cs"/>
              </a:rPr>
              <a:t>, Sol LeWitt and Robert Ryman. </a:t>
            </a:r>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7</a:t>
            </a:fld>
            <a:endParaRPr lang="en-US"/>
          </a:p>
        </p:txBody>
      </p:sp>
    </p:spTree>
    <p:extLst>
      <p:ext uri="{BB962C8B-B14F-4D97-AF65-F5344CB8AC3E}">
        <p14:creationId xmlns:p14="http://schemas.microsoft.com/office/powerpoint/2010/main" val="41154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2022, the Palestinian American artist, Khalil Rabah, invited me to engage him in a dialogue around an exhibition called </a:t>
            </a:r>
            <a:r>
              <a:rPr lang="en-GB" sz="1200" b="1" kern="1200" dirty="0">
                <a:solidFill>
                  <a:schemeClr val="tx1"/>
                </a:solidFill>
                <a:effectLst/>
                <a:latin typeface="+mn-lt"/>
                <a:ea typeface="+mn-ea"/>
                <a:cs typeface="+mn-cs"/>
              </a:rPr>
              <a:t>‘Relocation, Among Other Things’ </a:t>
            </a:r>
            <a:r>
              <a:rPr lang="en-GB" sz="1200" kern="1200" dirty="0">
                <a:solidFill>
                  <a:schemeClr val="tx1"/>
                </a:solidFill>
                <a:effectLst/>
                <a:latin typeface="+mn-lt"/>
                <a:ea typeface="+mn-ea"/>
                <a:cs typeface="+mn-cs"/>
              </a:rPr>
              <a:t>at the Salzburg </a:t>
            </a:r>
            <a:r>
              <a:rPr lang="en-GB" sz="1200" kern="1200" dirty="0" err="1">
                <a:solidFill>
                  <a:schemeClr val="tx1"/>
                </a:solidFill>
                <a:effectLst/>
                <a:latin typeface="+mn-lt"/>
                <a:ea typeface="+mn-ea"/>
                <a:cs typeface="+mn-cs"/>
              </a:rPr>
              <a:t>Kunstverein</a:t>
            </a:r>
            <a:r>
              <a:rPr lang="en-GB" sz="1200" kern="1200" dirty="0">
                <a:solidFill>
                  <a:schemeClr val="tx1"/>
                </a:solidFill>
                <a:effectLst/>
                <a:latin typeface="+mn-lt"/>
                <a:ea typeface="+mn-ea"/>
                <a:cs typeface="+mn-cs"/>
              </a:rPr>
              <a:t>. Existing under the rubric of his nomadic museum, </a:t>
            </a:r>
            <a:r>
              <a:rPr lang="en-US" sz="1200" i="1" kern="1200" dirty="0">
                <a:solidFill>
                  <a:schemeClr val="tx1"/>
                </a:solidFill>
                <a:effectLst/>
                <a:latin typeface="+mn-lt"/>
                <a:ea typeface="+mn-ea"/>
                <a:cs typeface="+mn-cs"/>
              </a:rPr>
              <a:t>The Palestinian Museum of Natural History and Humankind</a:t>
            </a:r>
            <a:r>
              <a:rPr lang="en-US" sz="1200" kern="1200" dirty="0">
                <a:solidFill>
                  <a:schemeClr val="tx1"/>
                </a:solidFill>
                <a:effectLst/>
                <a:latin typeface="+mn-lt"/>
                <a:ea typeface="+mn-ea"/>
                <a:cs typeface="+mn-cs"/>
              </a:rPr>
              <a:t> (2003-ongoing). </a:t>
            </a: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8</a:t>
            </a:fld>
            <a:endParaRPr lang="en-US"/>
          </a:p>
        </p:txBody>
      </p:sp>
    </p:spTree>
    <p:extLst>
      <p:ext uri="{BB962C8B-B14F-4D97-AF65-F5344CB8AC3E}">
        <p14:creationId xmlns:p14="http://schemas.microsoft.com/office/powerpoint/2010/main" val="36800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Rabah's museum presented here served as an act of restitution in fragments—pocket watches, fishing nets, picture albums, suitcases, distributed piecemeal collected from different institutional and financial frameworks. It sought to set up a stage and scenography for one to bear witness to the erasure of histories. But Khalil did not want them to be mere ethnographic objects, but living things. He invited me to create indexical data for them through a form of lyric and prose throughout the gallery. The process of putting this together resulted in a live performance where I (who at the time was injured with a broken foot and wearing a giant space boot of a sort) interviewed him as the museum director. From a tender exchange, we broke down into the semantics of indexicality, until the narrative descended into one regarding restitution. A performed argument ensued. </a:t>
            </a:r>
          </a:p>
          <a:p>
            <a:endParaRPr lang="en-US" dirty="0"/>
          </a:p>
        </p:txBody>
      </p:sp>
      <p:sp>
        <p:nvSpPr>
          <p:cNvPr id="4" name="Slide Number Placeholder 3"/>
          <p:cNvSpPr>
            <a:spLocks noGrp="1"/>
          </p:cNvSpPr>
          <p:nvPr>
            <p:ph type="sldNum" sz="quarter" idx="5"/>
          </p:nvPr>
        </p:nvSpPr>
        <p:spPr/>
        <p:txBody>
          <a:bodyPr/>
          <a:lstStyle/>
          <a:p>
            <a:fld id="{89CD5C4D-3211-D141-8228-0224B50587DF}" type="slidenum">
              <a:rPr lang="en-US" smtClean="0"/>
              <a:t>9</a:t>
            </a:fld>
            <a:endParaRPr lang="en-US"/>
          </a:p>
        </p:txBody>
      </p:sp>
    </p:spTree>
    <p:extLst>
      <p:ext uri="{BB962C8B-B14F-4D97-AF65-F5344CB8AC3E}">
        <p14:creationId xmlns:p14="http://schemas.microsoft.com/office/powerpoint/2010/main" val="213531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6049-75E8-3AA1-907F-07DEACBA0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39A75C-AD20-C391-A051-DA64A01E05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E08EE7-91A7-50AD-B461-BC824AED374B}"/>
              </a:ext>
            </a:extLst>
          </p:cNvPr>
          <p:cNvSpPr>
            <a:spLocks noGrp="1"/>
          </p:cNvSpPr>
          <p:nvPr>
            <p:ph type="dt" sz="half" idx="10"/>
          </p:nvPr>
        </p:nvSpPr>
        <p:spPr/>
        <p:txBody>
          <a:bodyPr/>
          <a:lstStyle/>
          <a:p>
            <a:fld id="{A60A501B-33B0-8C49-88B0-90BF41C9A51D}" type="datetime1">
              <a:rPr lang="en-US" smtClean="0"/>
              <a:t>3/7/26</a:t>
            </a:fld>
            <a:endParaRPr lang="en-US"/>
          </a:p>
        </p:txBody>
      </p:sp>
      <p:sp>
        <p:nvSpPr>
          <p:cNvPr id="5" name="Footer Placeholder 4">
            <a:extLst>
              <a:ext uri="{FF2B5EF4-FFF2-40B4-BE49-F238E27FC236}">
                <a16:creationId xmlns:a16="http://schemas.microsoft.com/office/drawing/2014/main" id="{50704904-BA4B-3906-4262-772541721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01966-472E-AE67-CD4B-795FD36DFEA0}"/>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56600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CFC8-1CBB-5586-089D-411C4BAAE9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DE616-8EF3-2EE5-1A60-7DB2CA011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56A2E-E375-B22B-9FA7-C75D46AFD942}"/>
              </a:ext>
            </a:extLst>
          </p:cNvPr>
          <p:cNvSpPr>
            <a:spLocks noGrp="1"/>
          </p:cNvSpPr>
          <p:nvPr>
            <p:ph type="dt" sz="half" idx="10"/>
          </p:nvPr>
        </p:nvSpPr>
        <p:spPr/>
        <p:txBody>
          <a:bodyPr/>
          <a:lstStyle/>
          <a:p>
            <a:fld id="{77373189-4A5C-C145-A44C-79092BB4D912}" type="datetime1">
              <a:rPr lang="en-US" smtClean="0"/>
              <a:t>3/7/26</a:t>
            </a:fld>
            <a:endParaRPr lang="en-US"/>
          </a:p>
        </p:txBody>
      </p:sp>
      <p:sp>
        <p:nvSpPr>
          <p:cNvPr id="5" name="Footer Placeholder 4">
            <a:extLst>
              <a:ext uri="{FF2B5EF4-FFF2-40B4-BE49-F238E27FC236}">
                <a16:creationId xmlns:a16="http://schemas.microsoft.com/office/drawing/2014/main" id="{5576E957-4E94-9F9B-4795-F549042FA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DDCBD-06D9-BD5A-7E73-A17A774D4A69}"/>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24563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0F42A-FE67-431C-F884-A5F9A2E63B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592B67-C58F-9224-A94E-A4B0E72CEA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C9D90-240F-A96C-336E-928BC1FE4E4F}"/>
              </a:ext>
            </a:extLst>
          </p:cNvPr>
          <p:cNvSpPr>
            <a:spLocks noGrp="1"/>
          </p:cNvSpPr>
          <p:nvPr>
            <p:ph type="dt" sz="half" idx="10"/>
          </p:nvPr>
        </p:nvSpPr>
        <p:spPr/>
        <p:txBody>
          <a:bodyPr/>
          <a:lstStyle/>
          <a:p>
            <a:fld id="{8F61CFB2-B113-CF40-974C-20EB5BCAA4F9}" type="datetime1">
              <a:rPr lang="en-US" smtClean="0"/>
              <a:t>3/7/26</a:t>
            </a:fld>
            <a:endParaRPr lang="en-US"/>
          </a:p>
        </p:txBody>
      </p:sp>
      <p:sp>
        <p:nvSpPr>
          <p:cNvPr id="5" name="Footer Placeholder 4">
            <a:extLst>
              <a:ext uri="{FF2B5EF4-FFF2-40B4-BE49-F238E27FC236}">
                <a16:creationId xmlns:a16="http://schemas.microsoft.com/office/drawing/2014/main" id="{FBCBA1A7-B141-7A54-A604-C11A2BDF2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9BA53-F3BC-5F84-9842-E7A23644402A}"/>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125171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B77D-433F-E043-9524-8E0D10F2F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817BF-8515-AF71-8160-F42879B9F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96235-B695-E36C-04FC-FA32487C8414}"/>
              </a:ext>
            </a:extLst>
          </p:cNvPr>
          <p:cNvSpPr>
            <a:spLocks noGrp="1"/>
          </p:cNvSpPr>
          <p:nvPr>
            <p:ph type="dt" sz="half" idx="10"/>
          </p:nvPr>
        </p:nvSpPr>
        <p:spPr/>
        <p:txBody>
          <a:bodyPr/>
          <a:lstStyle/>
          <a:p>
            <a:fld id="{A9C80D00-2250-E64A-A652-B83EC04B2BF8}" type="datetime1">
              <a:rPr lang="en-US" smtClean="0"/>
              <a:t>3/7/26</a:t>
            </a:fld>
            <a:endParaRPr lang="en-US"/>
          </a:p>
        </p:txBody>
      </p:sp>
      <p:sp>
        <p:nvSpPr>
          <p:cNvPr id="5" name="Footer Placeholder 4">
            <a:extLst>
              <a:ext uri="{FF2B5EF4-FFF2-40B4-BE49-F238E27FC236}">
                <a16:creationId xmlns:a16="http://schemas.microsoft.com/office/drawing/2014/main" id="{A21AC515-082F-013E-96BD-AA7F3A4FA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91285-AD9C-4B48-3482-AE0C238F4E85}"/>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83981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A6FB-98FB-4DBA-34A0-B7DE89B53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CA427B-5CB1-41BB-6BF4-2645EBC395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EFE51-5E81-2BA2-9079-441DF8EFAAA5}"/>
              </a:ext>
            </a:extLst>
          </p:cNvPr>
          <p:cNvSpPr>
            <a:spLocks noGrp="1"/>
          </p:cNvSpPr>
          <p:nvPr>
            <p:ph type="dt" sz="half" idx="10"/>
          </p:nvPr>
        </p:nvSpPr>
        <p:spPr/>
        <p:txBody>
          <a:bodyPr/>
          <a:lstStyle/>
          <a:p>
            <a:fld id="{D34D186A-4C4D-5A4D-A0ED-1AE5A08C39AE}" type="datetime1">
              <a:rPr lang="en-US" smtClean="0"/>
              <a:t>3/7/26</a:t>
            </a:fld>
            <a:endParaRPr lang="en-US"/>
          </a:p>
        </p:txBody>
      </p:sp>
      <p:sp>
        <p:nvSpPr>
          <p:cNvPr id="5" name="Footer Placeholder 4">
            <a:extLst>
              <a:ext uri="{FF2B5EF4-FFF2-40B4-BE49-F238E27FC236}">
                <a16:creationId xmlns:a16="http://schemas.microsoft.com/office/drawing/2014/main" id="{A5580691-9873-691F-9B59-0B06B8257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32452-5ED6-7E2E-2DC2-ECF42EA4E0C7}"/>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21777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A337-6A7D-7BA9-FBDE-62648DC33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7255E-EBB7-B585-CE8A-7E0ABABCE5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1F1726-8357-3F35-B553-B6386076BE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D3AFA-16FD-DEAA-6C33-E025F640C0C6}"/>
              </a:ext>
            </a:extLst>
          </p:cNvPr>
          <p:cNvSpPr>
            <a:spLocks noGrp="1"/>
          </p:cNvSpPr>
          <p:nvPr>
            <p:ph type="dt" sz="half" idx="10"/>
          </p:nvPr>
        </p:nvSpPr>
        <p:spPr/>
        <p:txBody>
          <a:bodyPr/>
          <a:lstStyle/>
          <a:p>
            <a:fld id="{76DEC515-7423-FC4F-94A5-288F585CA342}" type="datetime1">
              <a:rPr lang="en-US" smtClean="0"/>
              <a:t>3/7/26</a:t>
            </a:fld>
            <a:endParaRPr lang="en-US"/>
          </a:p>
        </p:txBody>
      </p:sp>
      <p:sp>
        <p:nvSpPr>
          <p:cNvPr id="6" name="Footer Placeholder 5">
            <a:extLst>
              <a:ext uri="{FF2B5EF4-FFF2-40B4-BE49-F238E27FC236}">
                <a16:creationId xmlns:a16="http://schemas.microsoft.com/office/drawing/2014/main" id="{0E628733-5E0B-B0FA-0B1E-A4CFA6820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315CE-B337-AF07-6B5B-952F8E4E542B}"/>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114446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D321-A3A5-EA7D-DE3F-6F513C689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C600A-AA07-5AD1-AE93-3A06E154F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18C09-12E7-B962-77DB-6CA3B9D3B7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EF538-EB0E-EC12-115A-A2D5D9AE81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E7F9E-1363-2BE5-1E0C-5BDDEBF98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F539D2-3437-AC0F-1D16-800AD8211E88}"/>
              </a:ext>
            </a:extLst>
          </p:cNvPr>
          <p:cNvSpPr>
            <a:spLocks noGrp="1"/>
          </p:cNvSpPr>
          <p:nvPr>
            <p:ph type="dt" sz="half" idx="10"/>
          </p:nvPr>
        </p:nvSpPr>
        <p:spPr/>
        <p:txBody>
          <a:bodyPr/>
          <a:lstStyle/>
          <a:p>
            <a:fld id="{64386005-11B4-0346-97AC-3F5398821D68}" type="datetime1">
              <a:rPr lang="en-US" smtClean="0"/>
              <a:t>3/7/26</a:t>
            </a:fld>
            <a:endParaRPr lang="en-US"/>
          </a:p>
        </p:txBody>
      </p:sp>
      <p:sp>
        <p:nvSpPr>
          <p:cNvPr id="8" name="Footer Placeholder 7">
            <a:extLst>
              <a:ext uri="{FF2B5EF4-FFF2-40B4-BE49-F238E27FC236}">
                <a16:creationId xmlns:a16="http://schemas.microsoft.com/office/drawing/2014/main" id="{68D97472-B7A2-F347-AFFC-CBA4C88B6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8FE3F4-D885-029C-2E57-1A26E02C15AE}"/>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14400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5F12-275A-BD2A-E1B9-874A90979A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3EDDF-BE8E-E8C2-A240-2DFA98ADEE3C}"/>
              </a:ext>
            </a:extLst>
          </p:cNvPr>
          <p:cNvSpPr>
            <a:spLocks noGrp="1"/>
          </p:cNvSpPr>
          <p:nvPr>
            <p:ph type="dt" sz="half" idx="10"/>
          </p:nvPr>
        </p:nvSpPr>
        <p:spPr/>
        <p:txBody>
          <a:bodyPr/>
          <a:lstStyle/>
          <a:p>
            <a:fld id="{630C04CF-79E4-B843-990E-6238C174792A}" type="datetime1">
              <a:rPr lang="en-US" smtClean="0"/>
              <a:t>3/7/26</a:t>
            </a:fld>
            <a:endParaRPr lang="en-US"/>
          </a:p>
        </p:txBody>
      </p:sp>
      <p:sp>
        <p:nvSpPr>
          <p:cNvPr id="4" name="Footer Placeholder 3">
            <a:extLst>
              <a:ext uri="{FF2B5EF4-FFF2-40B4-BE49-F238E27FC236}">
                <a16:creationId xmlns:a16="http://schemas.microsoft.com/office/drawing/2014/main" id="{3998464F-0A17-D07E-63BE-8B09E42B81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F0D4D2-11B2-2991-FEF0-57704832FC73}"/>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36330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59D45-5914-9AC8-5632-89E2A0CFB0B3}"/>
              </a:ext>
            </a:extLst>
          </p:cNvPr>
          <p:cNvSpPr>
            <a:spLocks noGrp="1"/>
          </p:cNvSpPr>
          <p:nvPr>
            <p:ph type="dt" sz="half" idx="10"/>
          </p:nvPr>
        </p:nvSpPr>
        <p:spPr/>
        <p:txBody>
          <a:bodyPr/>
          <a:lstStyle/>
          <a:p>
            <a:fld id="{B2715302-6054-6E47-9747-FAB0804E7602}" type="datetime1">
              <a:rPr lang="en-US" smtClean="0"/>
              <a:t>3/7/26</a:t>
            </a:fld>
            <a:endParaRPr lang="en-US"/>
          </a:p>
        </p:txBody>
      </p:sp>
      <p:sp>
        <p:nvSpPr>
          <p:cNvPr id="3" name="Footer Placeholder 2">
            <a:extLst>
              <a:ext uri="{FF2B5EF4-FFF2-40B4-BE49-F238E27FC236}">
                <a16:creationId xmlns:a16="http://schemas.microsoft.com/office/drawing/2014/main" id="{365982A0-5BCB-89E4-9801-2D815E68D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414ED8-598D-5CFF-2021-C60A5EFEA73E}"/>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245864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28C8-8F92-7D85-19A0-D22927614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9BE027-366F-3E57-2F68-CDB7F185F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035FB-AA03-5535-EB31-F2E94BCA9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27FAF-F204-C0A1-BD63-1A374276B26B}"/>
              </a:ext>
            </a:extLst>
          </p:cNvPr>
          <p:cNvSpPr>
            <a:spLocks noGrp="1"/>
          </p:cNvSpPr>
          <p:nvPr>
            <p:ph type="dt" sz="half" idx="10"/>
          </p:nvPr>
        </p:nvSpPr>
        <p:spPr/>
        <p:txBody>
          <a:bodyPr/>
          <a:lstStyle/>
          <a:p>
            <a:fld id="{2ECE0976-BBEA-414F-A15A-DD236B5227D0}" type="datetime1">
              <a:rPr lang="en-US" smtClean="0"/>
              <a:t>3/7/26</a:t>
            </a:fld>
            <a:endParaRPr lang="en-US"/>
          </a:p>
        </p:txBody>
      </p:sp>
      <p:sp>
        <p:nvSpPr>
          <p:cNvPr id="6" name="Footer Placeholder 5">
            <a:extLst>
              <a:ext uri="{FF2B5EF4-FFF2-40B4-BE49-F238E27FC236}">
                <a16:creationId xmlns:a16="http://schemas.microsoft.com/office/drawing/2014/main" id="{ACC6C374-0C36-0B51-04BC-36D07891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18B14-5ECB-BA80-C9BB-2F7DFCDC2E3E}"/>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27163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CAA5-6043-06E3-1E52-D07AE951B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3E28F3-FD78-ADD4-64D2-29EB9B8F4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C72D6B-18F7-0F5D-ACEF-015132FA5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3A044-F886-8B40-B911-611BE8E9DB3D}"/>
              </a:ext>
            </a:extLst>
          </p:cNvPr>
          <p:cNvSpPr>
            <a:spLocks noGrp="1"/>
          </p:cNvSpPr>
          <p:nvPr>
            <p:ph type="dt" sz="half" idx="10"/>
          </p:nvPr>
        </p:nvSpPr>
        <p:spPr/>
        <p:txBody>
          <a:bodyPr/>
          <a:lstStyle/>
          <a:p>
            <a:fld id="{349B2A48-25B0-A14E-AB57-96CE7BB1069F}" type="datetime1">
              <a:rPr lang="en-US" smtClean="0"/>
              <a:t>3/7/26</a:t>
            </a:fld>
            <a:endParaRPr lang="en-US"/>
          </a:p>
        </p:txBody>
      </p:sp>
      <p:sp>
        <p:nvSpPr>
          <p:cNvPr id="6" name="Footer Placeholder 5">
            <a:extLst>
              <a:ext uri="{FF2B5EF4-FFF2-40B4-BE49-F238E27FC236}">
                <a16:creationId xmlns:a16="http://schemas.microsoft.com/office/drawing/2014/main" id="{D47F493D-FC79-2DC5-C712-CCA976170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6B772-C5A0-9416-783D-D5589E0511C1}"/>
              </a:ext>
            </a:extLst>
          </p:cNvPr>
          <p:cNvSpPr>
            <a:spLocks noGrp="1"/>
          </p:cNvSpPr>
          <p:nvPr>
            <p:ph type="sldNum" sz="quarter" idx="12"/>
          </p:nvPr>
        </p:nvSpPr>
        <p:spPr/>
        <p:txBody>
          <a:bodyPr/>
          <a:lstStyle/>
          <a:p>
            <a:fld id="{301C7111-64C2-9144-8C66-F4824A8A1EE2}" type="slidenum">
              <a:rPr lang="en-US" smtClean="0"/>
              <a:t>‹#›</a:t>
            </a:fld>
            <a:endParaRPr lang="en-US"/>
          </a:p>
        </p:txBody>
      </p:sp>
    </p:spTree>
    <p:extLst>
      <p:ext uri="{BB962C8B-B14F-4D97-AF65-F5344CB8AC3E}">
        <p14:creationId xmlns:p14="http://schemas.microsoft.com/office/powerpoint/2010/main" val="318344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9EBBF7-6090-3ACF-E893-083348900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6C616-A0D8-C22E-7DDB-A9D2B9E6C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F1FC1-454F-784B-A936-18DD5C033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BB2EFD-2791-A54D-97E8-5811E317C617}" type="datetime1">
              <a:rPr lang="en-US" smtClean="0"/>
              <a:t>3/7/26</a:t>
            </a:fld>
            <a:endParaRPr lang="en-US"/>
          </a:p>
        </p:txBody>
      </p:sp>
      <p:sp>
        <p:nvSpPr>
          <p:cNvPr id="5" name="Footer Placeholder 4">
            <a:extLst>
              <a:ext uri="{FF2B5EF4-FFF2-40B4-BE49-F238E27FC236}">
                <a16:creationId xmlns:a16="http://schemas.microsoft.com/office/drawing/2014/main" id="{C204A48D-C204-A167-D104-AF3E641EF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8A2B12-8A07-9C57-5AAF-8D09157CB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1C7111-64C2-9144-8C66-F4824A8A1EE2}" type="slidenum">
              <a:rPr lang="en-US" smtClean="0"/>
              <a:t>‹#›</a:t>
            </a:fld>
            <a:endParaRPr lang="en-US"/>
          </a:p>
        </p:txBody>
      </p:sp>
    </p:spTree>
    <p:extLst>
      <p:ext uri="{BB962C8B-B14F-4D97-AF65-F5344CB8AC3E}">
        <p14:creationId xmlns:p14="http://schemas.microsoft.com/office/powerpoint/2010/main" val="3003554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8B3D-8649-0AB5-DAC9-2FE539D46852}"/>
              </a:ext>
            </a:extLst>
          </p:cNvPr>
          <p:cNvSpPr>
            <a:spLocks noGrp="1"/>
          </p:cNvSpPr>
          <p:nvPr>
            <p:ph type="ctrTitle"/>
          </p:nvPr>
        </p:nvSpPr>
        <p:spPr>
          <a:xfrm>
            <a:off x="204716" y="0"/>
            <a:ext cx="11987284" cy="4449170"/>
          </a:xfrm>
        </p:spPr>
        <p:txBody>
          <a:bodyPr>
            <a:normAutofit/>
          </a:bodyPr>
          <a:lstStyle/>
          <a:p>
            <a:r>
              <a:rPr lang="en-US" dirty="0">
                <a:latin typeface="Gill Sans MT" panose="020B0502020104020203" pitchFamily="34" charset="77"/>
              </a:rPr>
              <a:t>	</a:t>
            </a:r>
            <a:br>
              <a:rPr lang="en-US" dirty="0">
                <a:latin typeface="Gill Sans MT" panose="020B0502020104020203" pitchFamily="34" charset="77"/>
              </a:rPr>
            </a:br>
            <a:br>
              <a:rPr lang="en-US" dirty="0">
                <a:latin typeface="Gill Sans MT" panose="020B0502020104020203" pitchFamily="34" charset="77"/>
              </a:rPr>
            </a:br>
            <a:br>
              <a:rPr lang="en-US" dirty="0">
                <a:latin typeface="Futura Medium" panose="020B0602020204020303" pitchFamily="34" charset="-79"/>
                <a:cs typeface="Futura Medium" panose="020B0602020204020303" pitchFamily="34" charset="-79"/>
              </a:rPr>
            </a:br>
            <a:r>
              <a:rPr lang="en-US" b="1" dirty="0">
                <a:latin typeface="FUTURA MEDIUM" panose="020B0602020204020303" pitchFamily="34" charset="-79"/>
                <a:cs typeface="FUTURA MEDIUM" panose="020B0602020204020303" pitchFamily="34" charset="-79"/>
              </a:rPr>
              <a:t>Curating Collections for the Diasporic Imagination</a:t>
            </a:r>
            <a:endParaRPr lang="en-US" dirty="0">
              <a:latin typeface="Futura Medium" panose="020B0602020204020303" pitchFamily="34" charset="-79"/>
              <a:cs typeface="Futura Medium" panose="020B0602020204020303" pitchFamily="34" charset="-79"/>
            </a:endParaRPr>
          </a:p>
        </p:txBody>
      </p:sp>
      <p:sp useBgFill="1">
        <p:nvSpPr>
          <p:cNvPr id="3" name="Subtitle 2">
            <a:extLst>
              <a:ext uri="{FF2B5EF4-FFF2-40B4-BE49-F238E27FC236}">
                <a16:creationId xmlns:a16="http://schemas.microsoft.com/office/drawing/2014/main" id="{5B45B85F-45A5-D320-B848-6C449FA0B96F}"/>
              </a:ext>
            </a:extLst>
          </p:cNvPr>
          <p:cNvSpPr>
            <a:spLocks noGrp="1"/>
          </p:cNvSpPr>
          <p:nvPr>
            <p:ph type="subTitle" idx="1"/>
          </p:nvPr>
        </p:nvSpPr>
        <p:spPr>
          <a:xfrm>
            <a:off x="1421026" y="4790364"/>
            <a:ext cx="9483535" cy="2154133"/>
          </a:xfrm>
        </p:spPr>
        <p:txBody>
          <a:bodyPr>
            <a:normAutofit lnSpcReduction="10000"/>
          </a:bodyPr>
          <a:lstStyle/>
          <a:p>
            <a:endParaRPr lang="en-US" dirty="0"/>
          </a:p>
          <a:p>
            <a:endParaRPr lang="en-US" dirty="0"/>
          </a:p>
          <a:p>
            <a:r>
              <a:rPr lang="en-US" b="1" dirty="0">
                <a:latin typeface="Gill Sans MT" panose="020B0502020104020203" pitchFamily="34" charset="77"/>
              </a:rPr>
              <a:t>Professor Omar Kholeif, PhD</a:t>
            </a:r>
            <a:br>
              <a:rPr lang="en-US" b="1" dirty="0">
                <a:latin typeface="Gill Sans MT" panose="020B0502020104020203" pitchFamily="34" charset="77"/>
              </a:rPr>
            </a:br>
            <a:r>
              <a:rPr lang="en-US" b="1" dirty="0">
                <a:latin typeface="Gill Sans MT" panose="020B0502020104020203" pitchFamily="34" charset="77"/>
              </a:rPr>
              <a:t>Curatorial Practice (Contemporary Art)</a:t>
            </a:r>
            <a:br>
              <a:rPr lang="en-US" b="1" dirty="0">
                <a:latin typeface="Gill Sans MT" panose="020B0502020104020203" pitchFamily="34" charset="77"/>
              </a:rPr>
            </a:br>
            <a:r>
              <a:rPr lang="en-US" b="1" dirty="0">
                <a:latin typeface="Gill Sans MT" panose="020B0502020104020203" pitchFamily="34" charset="77"/>
              </a:rPr>
              <a:t>The Glasgow School of Art and University of Glasgow</a:t>
            </a:r>
            <a:br>
              <a:rPr lang="en-US" dirty="0">
                <a:latin typeface="Gill Sans MT" panose="020B0502020104020203" pitchFamily="34" charset="77"/>
              </a:rPr>
            </a:br>
            <a:endParaRPr lang="en-US" dirty="0"/>
          </a:p>
        </p:txBody>
      </p:sp>
    </p:spTree>
    <p:extLst>
      <p:ext uri="{BB962C8B-B14F-4D97-AF65-F5344CB8AC3E}">
        <p14:creationId xmlns:p14="http://schemas.microsoft.com/office/powerpoint/2010/main" val="2901387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46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a library&#10;&#10;AI-generated content may be incorrect.">
            <a:extLst>
              <a:ext uri="{FF2B5EF4-FFF2-40B4-BE49-F238E27FC236}">
                <a16:creationId xmlns:a16="http://schemas.microsoft.com/office/drawing/2014/main" id="{84CEB6D7-D4AE-2C70-1E1B-448263AB4A96}"/>
              </a:ext>
            </a:extLst>
          </p:cNvPr>
          <p:cNvPicPr>
            <a:picLocks noChangeAspect="1"/>
          </p:cNvPicPr>
          <p:nvPr/>
        </p:nvPicPr>
        <p:blipFill>
          <a:blip r:embed="rId3"/>
          <a:srcRect l="11638" r="22731" b="2"/>
          <a:stretch>
            <a:fillRect/>
          </a:stretch>
        </p:blipFill>
        <p:spPr>
          <a:xfrm>
            <a:off x="321731" y="557189"/>
            <a:ext cx="5668684" cy="5743618"/>
          </a:xfrm>
          <a:prstGeom prst="rect">
            <a:avLst/>
          </a:prstGeom>
        </p:spPr>
      </p:pic>
      <p:pic>
        <p:nvPicPr>
          <p:cNvPr id="5" name="Picture 4" descr="A person looking at a framed picture&#10;&#10;AI-generated content may be incorrect.">
            <a:extLst>
              <a:ext uri="{FF2B5EF4-FFF2-40B4-BE49-F238E27FC236}">
                <a16:creationId xmlns:a16="http://schemas.microsoft.com/office/drawing/2014/main" id="{56D01228-1393-C42E-BBB2-3E3FB6661C7A}"/>
              </a:ext>
            </a:extLst>
          </p:cNvPr>
          <p:cNvPicPr>
            <a:picLocks noChangeAspect="1"/>
          </p:cNvPicPr>
          <p:nvPr/>
        </p:nvPicPr>
        <p:blipFill>
          <a:blip r:embed="rId4"/>
          <a:srcRect l="21992" r="12058" b="1"/>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279057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standing in front of a large shelf with vinyl records&#10;&#10;AI-generated content may be incorrect.">
            <a:extLst>
              <a:ext uri="{FF2B5EF4-FFF2-40B4-BE49-F238E27FC236}">
                <a16:creationId xmlns:a16="http://schemas.microsoft.com/office/drawing/2014/main" id="{02A0AC32-9220-2135-52D8-65AF6E2F254C}"/>
              </a:ext>
            </a:extLst>
          </p:cNvPr>
          <p:cNvPicPr>
            <a:picLocks noChangeAspect="1"/>
          </p:cNvPicPr>
          <p:nvPr/>
        </p:nvPicPr>
        <p:blipFill>
          <a:blip r:embed="rId3"/>
          <a:srcRect l="13349" r="20773" b="1"/>
          <a:stretch>
            <a:fillRect/>
          </a:stretch>
        </p:blipFill>
        <p:spPr>
          <a:xfrm>
            <a:off x="321731" y="557189"/>
            <a:ext cx="5668684" cy="5743618"/>
          </a:xfrm>
          <a:prstGeom prst="rect">
            <a:avLst/>
          </a:prstGeom>
        </p:spPr>
      </p:pic>
      <p:pic>
        <p:nvPicPr>
          <p:cNvPr id="5" name="Picture 4" descr="A room with a large wall of books&#10;&#10;AI-generated content may be incorrect.">
            <a:extLst>
              <a:ext uri="{FF2B5EF4-FFF2-40B4-BE49-F238E27FC236}">
                <a16:creationId xmlns:a16="http://schemas.microsoft.com/office/drawing/2014/main" id="{4A363055-7048-CE3C-AE2D-79BB95501EFF}"/>
              </a:ext>
            </a:extLst>
          </p:cNvPr>
          <p:cNvPicPr>
            <a:picLocks noChangeAspect="1"/>
          </p:cNvPicPr>
          <p:nvPr/>
        </p:nvPicPr>
        <p:blipFill>
          <a:blip r:embed="rId4"/>
          <a:srcRect l="15782" r="18267" b="1"/>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38713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long hallway with pillars&#10;&#10;AI-generated content may be incorrect.">
            <a:extLst>
              <a:ext uri="{FF2B5EF4-FFF2-40B4-BE49-F238E27FC236}">
                <a16:creationId xmlns:a16="http://schemas.microsoft.com/office/drawing/2014/main" id="{B181A74E-5F59-6016-F001-3FEB6E3B131D}"/>
              </a:ext>
            </a:extLst>
          </p:cNvPr>
          <p:cNvPicPr>
            <a:picLocks noChangeAspect="1"/>
          </p:cNvPicPr>
          <p:nvPr/>
        </p:nvPicPr>
        <p:blipFill>
          <a:blip r:embed="rId3"/>
          <a:srcRect l="12581" r="16854" b="2"/>
          <a:stretch>
            <a:fillRect/>
          </a:stretch>
        </p:blipFill>
        <p:spPr>
          <a:xfrm>
            <a:off x="321731" y="557189"/>
            <a:ext cx="5668684" cy="5743618"/>
          </a:xfrm>
          <a:prstGeom prst="rect">
            <a:avLst/>
          </a:prstGeom>
        </p:spPr>
      </p:pic>
      <p:pic>
        <p:nvPicPr>
          <p:cNvPr id="7" name="Picture 6" descr="A person touching a wall&#10;&#10;AI-generated content may be incorrect.">
            <a:extLst>
              <a:ext uri="{FF2B5EF4-FFF2-40B4-BE49-F238E27FC236}">
                <a16:creationId xmlns:a16="http://schemas.microsoft.com/office/drawing/2014/main" id="{010FBF33-8963-4594-7D34-51D6F07B71E0}"/>
              </a:ext>
            </a:extLst>
          </p:cNvPr>
          <p:cNvPicPr>
            <a:picLocks noChangeAspect="1"/>
          </p:cNvPicPr>
          <p:nvPr/>
        </p:nvPicPr>
        <p:blipFill>
          <a:blip r:embed="rId4"/>
          <a:srcRect l="30851" r="1962" b="-1"/>
          <a:stretch>
            <a:fillRect/>
          </a:stretch>
        </p:blipFill>
        <p:spPr>
          <a:xfrm>
            <a:off x="6195375" y="557189"/>
            <a:ext cx="5674893" cy="5743618"/>
          </a:xfrm>
          <a:prstGeom prst="rect">
            <a:avLst/>
          </a:prstGeom>
        </p:spPr>
      </p:pic>
      <p:sp>
        <p:nvSpPr>
          <p:cNvPr id="8" name="TextBox 7">
            <a:extLst>
              <a:ext uri="{FF2B5EF4-FFF2-40B4-BE49-F238E27FC236}">
                <a16:creationId xmlns:a16="http://schemas.microsoft.com/office/drawing/2014/main" id="{C0528C3E-BCC6-FFF7-368E-B6F8BE91A8BB}"/>
              </a:ext>
            </a:extLst>
          </p:cNvPr>
          <p:cNvSpPr txBox="1"/>
          <p:nvPr/>
        </p:nvSpPr>
        <p:spPr>
          <a:xfrm>
            <a:off x="357346" y="6300807"/>
            <a:ext cx="5674893" cy="369332"/>
          </a:xfrm>
          <a:prstGeom prst="rect">
            <a:avLst/>
          </a:prstGeom>
          <a:noFill/>
        </p:spPr>
        <p:txBody>
          <a:bodyPr wrap="square" rtlCol="0">
            <a:spAutoFit/>
          </a:bodyPr>
          <a:lstStyle/>
          <a:p>
            <a:r>
              <a:rPr lang="en-US" b="1" dirty="0"/>
              <a:t>All images courtesy the Rebuild Foundation, Chicago</a:t>
            </a:r>
          </a:p>
        </p:txBody>
      </p:sp>
    </p:spTree>
    <p:extLst>
      <p:ext uri="{BB962C8B-B14F-4D97-AF65-F5344CB8AC3E}">
        <p14:creationId xmlns:p14="http://schemas.microsoft.com/office/powerpoint/2010/main" val="190381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with scaffolding and windows&#10;&#10;AI-generated content may be incorrect.">
            <a:extLst>
              <a:ext uri="{FF2B5EF4-FFF2-40B4-BE49-F238E27FC236}">
                <a16:creationId xmlns:a16="http://schemas.microsoft.com/office/drawing/2014/main" id="{68563141-C3C6-83C1-6B82-8E4B0A78C2A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84575" y="685800"/>
            <a:ext cx="10821625" cy="5486400"/>
          </a:xfrm>
          <a:prstGeom prst="rect">
            <a:avLst/>
          </a:prstGeom>
        </p:spPr>
      </p:pic>
    </p:spTree>
    <p:extLst>
      <p:ext uri="{BB962C8B-B14F-4D97-AF65-F5344CB8AC3E}">
        <p14:creationId xmlns:p14="http://schemas.microsoft.com/office/powerpoint/2010/main" val="335663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om with white walls and a ceiling&#10;&#10;AI-generated content may be incorrect.">
            <a:extLst>
              <a:ext uri="{FF2B5EF4-FFF2-40B4-BE49-F238E27FC236}">
                <a16:creationId xmlns:a16="http://schemas.microsoft.com/office/drawing/2014/main" id="{4690F160-CE6B-D96E-BEA5-7D34EC8038BF}"/>
              </a:ext>
            </a:extLst>
          </p:cNvPr>
          <p:cNvPicPr>
            <a:picLocks noChangeAspect="1"/>
          </p:cNvPicPr>
          <p:nvPr/>
        </p:nvPicPr>
        <p:blipFill>
          <a:blip r:embed="rId3">
            <a:extLst>
              <a:ext uri="{28A0092B-C50C-407E-A947-70E740481C1C}">
                <a14:useLocalDpi xmlns:a14="http://schemas.microsoft.com/office/drawing/2010/main"/>
              </a:ext>
            </a:extLst>
          </a:blip>
          <a:srcRect r="-2"/>
          <a:stretch/>
        </p:blipFill>
        <p:spPr>
          <a:xfrm>
            <a:off x="850287" y="644229"/>
            <a:ext cx="4793863" cy="2560320"/>
          </a:xfrm>
          <a:prstGeom prst="rect">
            <a:avLst/>
          </a:prstGeom>
        </p:spPr>
      </p:pic>
      <p:sp>
        <p:nvSpPr>
          <p:cNvPr id="32" name="Rectangle 31">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with a light shining through the ceiling&#10;&#10;AI-generated content may be incorrect.">
            <a:extLst>
              <a:ext uri="{FF2B5EF4-FFF2-40B4-BE49-F238E27FC236}">
                <a16:creationId xmlns:a16="http://schemas.microsoft.com/office/drawing/2014/main" id="{BF36A98F-BC9F-9A65-BC93-C3C88D8C04A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642062" y="644229"/>
            <a:ext cx="2607294" cy="2560320"/>
          </a:xfrm>
          <a:prstGeom prst="rect">
            <a:avLst/>
          </a:prstGeom>
        </p:spPr>
      </p:pic>
      <p:sp>
        <p:nvSpPr>
          <p:cNvPr id="34" name="Rectangle 33">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net covering a wall&#10;&#10;AI-generated content may be incorrect.">
            <a:extLst>
              <a:ext uri="{FF2B5EF4-FFF2-40B4-BE49-F238E27FC236}">
                <a16:creationId xmlns:a16="http://schemas.microsoft.com/office/drawing/2014/main" id="{3EEEC034-A67D-6D48-3137-5B9BD9BB06D5}"/>
              </a:ext>
            </a:extLst>
          </p:cNvPr>
          <p:cNvPicPr>
            <a:picLocks noChangeAspect="1"/>
          </p:cNvPicPr>
          <p:nvPr/>
        </p:nvPicPr>
        <p:blipFill>
          <a:blip r:embed="rId5">
            <a:extLst>
              <a:ext uri="{28A0092B-C50C-407E-A947-70E740481C1C}">
                <a14:useLocalDpi xmlns:a14="http://schemas.microsoft.com/office/drawing/2010/main"/>
              </a:ext>
            </a:extLst>
          </a:blip>
          <a:srcRect r="-2"/>
          <a:stretch/>
        </p:blipFill>
        <p:spPr>
          <a:xfrm>
            <a:off x="2032176" y="3653451"/>
            <a:ext cx="2430086" cy="2560320"/>
          </a:xfrm>
          <a:prstGeom prst="rect">
            <a:avLst/>
          </a:prstGeom>
        </p:spPr>
      </p:pic>
      <p:sp>
        <p:nvSpPr>
          <p:cNvPr id="36" name="Rectangle 35">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om with a white wall and a white ceiling&#10;&#10;AI-generated content may be incorrect.">
            <a:extLst>
              <a:ext uri="{FF2B5EF4-FFF2-40B4-BE49-F238E27FC236}">
                <a16:creationId xmlns:a16="http://schemas.microsoft.com/office/drawing/2014/main" id="{CF0089D3-ACE6-AC9F-5723-6729E488023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711634" y="3672788"/>
            <a:ext cx="2468149" cy="2560320"/>
          </a:xfrm>
          <a:prstGeom prst="rect">
            <a:avLst/>
          </a:prstGeom>
        </p:spPr>
      </p:pic>
    </p:spTree>
    <p:extLst>
      <p:ext uri="{BB962C8B-B14F-4D97-AF65-F5344CB8AC3E}">
        <p14:creationId xmlns:p14="http://schemas.microsoft.com/office/powerpoint/2010/main" val="28591606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llway with a door and a white door&#10;&#10;AI-generated content may be incorrect.">
            <a:extLst>
              <a:ext uri="{FF2B5EF4-FFF2-40B4-BE49-F238E27FC236}">
                <a16:creationId xmlns:a16="http://schemas.microsoft.com/office/drawing/2014/main" id="{E6388377-8499-5E9D-D376-C020E962927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43467" y="643467"/>
            <a:ext cx="5372099" cy="5571066"/>
          </a:xfrm>
          <a:prstGeom prst="rect">
            <a:avLst/>
          </a:prstGeom>
        </p:spPr>
      </p:pic>
      <p:pic>
        <p:nvPicPr>
          <p:cNvPr id="7" name="Picture 6" descr="A hallway with a door and a white door&#10;&#10;AI-generated content may be incorrect.">
            <a:extLst>
              <a:ext uri="{FF2B5EF4-FFF2-40B4-BE49-F238E27FC236}">
                <a16:creationId xmlns:a16="http://schemas.microsoft.com/office/drawing/2014/main" id="{FA0E1139-C1F4-0F91-5DF0-DCAED01009C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176432" y="643467"/>
            <a:ext cx="5372100" cy="5571066"/>
          </a:xfrm>
          <a:prstGeom prst="rect">
            <a:avLst/>
          </a:prstGeom>
        </p:spPr>
      </p:pic>
    </p:spTree>
    <p:extLst>
      <p:ext uri="{BB962C8B-B14F-4D97-AF65-F5344CB8AC3E}">
        <p14:creationId xmlns:p14="http://schemas.microsoft.com/office/powerpoint/2010/main" val="121447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allway with a door and a white door&#10;&#10;AI-generated content may be incorrect.">
            <a:extLst>
              <a:ext uri="{FF2B5EF4-FFF2-40B4-BE49-F238E27FC236}">
                <a16:creationId xmlns:a16="http://schemas.microsoft.com/office/drawing/2014/main" id="{D2F0F044-7654-B04A-34B8-13F01F60F25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588" y="10"/>
            <a:ext cx="12198588" cy="6857990"/>
          </a:xfrm>
          <a:prstGeom prst="rect">
            <a:avLst/>
          </a:prstGeom>
        </p:spPr>
      </p:pic>
    </p:spTree>
    <p:extLst>
      <p:ext uri="{BB962C8B-B14F-4D97-AF65-F5344CB8AC3E}">
        <p14:creationId xmlns:p14="http://schemas.microsoft.com/office/powerpoint/2010/main" val="4190888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wooden shelves on wheels&#10;&#10;AI-generated content may be incorrect.">
            <a:extLst>
              <a:ext uri="{FF2B5EF4-FFF2-40B4-BE49-F238E27FC236}">
                <a16:creationId xmlns:a16="http://schemas.microsoft.com/office/drawing/2014/main" id="{39F06202-FF19-307E-F6CD-43D931E78C56}"/>
              </a:ext>
            </a:extLst>
          </p:cNvPr>
          <p:cNvPicPr>
            <a:picLocks noChangeAspect="1"/>
          </p:cNvPicPr>
          <p:nvPr/>
        </p:nvPicPr>
        <p:blipFill>
          <a:blip r:embed="rId3"/>
          <a:srcRect t="27052" b="30768"/>
          <a:stretch>
            <a:fillRect/>
          </a:stretch>
        </p:blipFill>
        <p:spPr>
          <a:xfrm>
            <a:off x="20" y="1282"/>
            <a:ext cx="12191980" cy="6856718"/>
          </a:xfrm>
          <a:prstGeom prst="rect">
            <a:avLst/>
          </a:prstGeom>
        </p:spPr>
      </p:pic>
    </p:spTree>
    <p:extLst>
      <p:ext uri="{BB962C8B-B14F-4D97-AF65-F5344CB8AC3E}">
        <p14:creationId xmlns:p14="http://schemas.microsoft.com/office/powerpoint/2010/main" val="112664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uture Fields Commission in Time-Based Media. Lawrence Abu Hamdan. Air Pressure (A diary of the sky)">
            <a:extLst>
              <a:ext uri="{FF2B5EF4-FFF2-40B4-BE49-F238E27FC236}">
                <a16:creationId xmlns:a16="http://schemas.microsoft.com/office/drawing/2014/main" id="{F39A5AF6-D155-ABEE-738B-3319E0410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91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46593F-9533-A6BD-7891-0F462F3BDFC4}"/>
              </a:ext>
            </a:extLst>
          </p:cNvPr>
          <p:cNvSpPr txBox="1"/>
          <p:nvPr/>
        </p:nvSpPr>
        <p:spPr>
          <a:xfrm>
            <a:off x="10304462" y="375124"/>
            <a:ext cx="1941494" cy="3970318"/>
          </a:xfrm>
          <a:prstGeom prst="rect">
            <a:avLst/>
          </a:prstGeom>
          <a:noFill/>
        </p:spPr>
        <p:txBody>
          <a:bodyPr wrap="none" rtlCol="0">
            <a:spAutoFit/>
          </a:bodyPr>
          <a:lstStyle/>
          <a:p>
            <a:r>
              <a:rPr lang="en-US" b="1" cap="all" dirty="0"/>
              <a:t>Lawrence Abu </a:t>
            </a:r>
          </a:p>
          <a:p>
            <a:r>
              <a:rPr lang="en-US" b="1" cap="all" dirty="0"/>
              <a:t>Hamdan</a:t>
            </a:r>
          </a:p>
          <a:p>
            <a:r>
              <a:rPr lang="en-US" cap="all" dirty="0"/>
              <a:t>Air Pressure </a:t>
            </a:r>
          </a:p>
          <a:p>
            <a:r>
              <a:rPr lang="en-US" cap="all" dirty="0"/>
              <a:t>(A diary of </a:t>
            </a:r>
          </a:p>
          <a:p>
            <a:r>
              <a:rPr lang="en-US" cap="all" dirty="0"/>
              <a:t>the sky)</a:t>
            </a:r>
          </a:p>
          <a:p>
            <a:br>
              <a:rPr lang="en-US" i="1" cap="all" dirty="0"/>
            </a:br>
            <a:r>
              <a:rPr lang="en-US" i="1" cap="all" dirty="0"/>
              <a:t>Fondazione </a:t>
            </a:r>
          </a:p>
          <a:p>
            <a:r>
              <a:rPr lang="en-US" i="1" cap="all" dirty="0"/>
              <a:t>Sandretto </a:t>
            </a:r>
          </a:p>
          <a:p>
            <a:r>
              <a:rPr lang="en-US" i="1" cap="all" dirty="0"/>
              <a:t>Re </a:t>
            </a:r>
          </a:p>
          <a:p>
            <a:r>
              <a:rPr lang="en-US" i="1" cap="all" dirty="0" err="1"/>
              <a:t>Rebaudengo</a:t>
            </a:r>
            <a:r>
              <a:rPr lang="en-US" i="1" cap="all" dirty="0"/>
              <a:t>, </a:t>
            </a:r>
          </a:p>
          <a:p>
            <a:r>
              <a:rPr lang="en-US" i="1" cap="all" dirty="0"/>
              <a:t>Torino</a:t>
            </a:r>
            <a:endParaRPr lang="en-US" dirty="0"/>
          </a:p>
          <a:p>
            <a:r>
              <a:rPr lang="en-US" dirty="0"/>
              <a:t>2022</a:t>
            </a:r>
            <a:br>
              <a:rPr lang="en-US" dirty="0"/>
            </a:br>
            <a:endParaRPr lang="en-US" dirty="0"/>
          </a:p>
          <a:p>
            <a:endParaRPr lang="en-US" dirty="0"/>
          </a:p>
        </p:txBody>
      </p:sp>
    </p:spTree>
    <p:extLst>
      <p:ext uri="{BB962C8B-B14F-4D97-AF65-F5344CB8AC3E}">
        <p14:creationId xmlns:p14="http://schemas.microsoft.com/office/powerpoint/2010/main" val="101828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wood planks on a table&#10;&#10;AI-generated content may be incorrect.">
            <a:extLst>
              <a:ext uri="{FF2B5EF4-FFF2-40B4-BE49-F238E27FC236}">
                <a16:creationId xmlns:a16="http://schemas.microsoft.com/office/drawing/2014/main" id="{569A0F95-C782-862B-3B16-D1681FD25A4C}"/>
              </a:ext>
            </a:extLst>
          </p:cNvPr>
          <p:cNvPicPr>
            <a:picLocks noChangeAspect="1"/>
          </p:cNvPicPr>
          <p:nvPr/>
        </p:nvPicPr>
        <p:blipFill>
          <a:blip r:embed="rId3"/>
          <a:srcRect t="3248" b="12377"/>
          <a:stretch>
            <a:fillRect/>
          </a:stretch>
        </p:blipFill>
        <p:spPr>
          <a:xfrm>
            <a:off x="20" y="10"/>
            <a:ext cx="6095980" cy="6857990"/>
          </a:xfrm>
          <a:prstGeom prst="rect">
            <a:avLst/>
          </a:prstGeom>
        </p:spPr>
      </p:pic>
      <p:pic>
        <p:nvPicPr>
          <p:cNvPr id="7" name="Picture 6" descr="A room with a couch and shelves&#10;&#10;AI-generated content may be incorrect.">
            <a:extLst>
              <a:ext uri="{FF2B5EF4-FFF2-40B4-BE49-F238E27FC236}">
                <a16:creationId xmlns:a16="http://schemas.microsoft.com/office/drawing/2014/main" id="{42097915-E0EA-3D93-449E-B256009E5637}"/>
              </a:ext>
            </a:extLst>
          </p:cNvPr>
          <p:cNvPicPr>
            <a:picLocks noChangeAspect="1"/>
          </p:cNvPicPr>
          <p:nvPr/>
        </p:nvPicPr>
        <p:blipFill>
          <a:blip r:embed="rId4"/>
          <a:srcRect l="14921" r="13744" b="-2"/>
          <a:stretch>
            <a:fillRect/>
          </a:stretch>
        </p:blipFill>
        <p:spPr>
          <a:xfrm>
            <a:off x="6096000" y="10"/>
            <a:ext cx="6096000" cy="6857990"/>
          </a:xfrm>
          <a:prstGeom prst="rect">
            <a:avLst/>
          </a:prstGeom>
        </p:spPr>
      </p:pic>
    </p:spTree>
    <p:extLst>
      <p:ext uri="{BB962C8B-B14F-4D97-AF65-F5344CB8AC3E}">
        <p14:creationId xmlns:p14="http://schemas.microsoft.com/office/powerpoint/2010/main" val="283425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helf in a room&#10;&#10;AI-generated content may be incorrect.">
            <a:extLst>
              <a:ext uri="{FF2B5EF4-FFF2-40B4-BE49-F238E27FC236}">
                <a16:creationId xmlns:a16="http://schemas.microsoft.com/office/drawing/2014/main" id="{F2C1CBEF-63E9-DB28-FF91-A01212A68B12}"/>
              </a:ext>
            </a:extLst>
          </p:cNvPr>
          <p:cNvPicPr>
            <a:picLocks noChangeAspect="1"/>
          </p:cNvPicPr>
          <p:nvPr/>
        </p:nvPicPr>
        <p:blipFill>
          <a:blip r:embed="rId3"/>
          <a:srcRect l="1344" r="10062" b="-2"/>
          <a:stretch>
            <a:fillRect/>
          </a:stretch>
        </p:blipFill>
        <p:spPr>
          <a:xfrm>
            <a:off x="20" y="10"/>
            <a:ext cx="4003019" cy="3388883"/>
          </a:xfrm>
          <a:prstGeom prst="rect">
            <a:avLst/>
          </a:prstGeom>
        </p:spPr>
      </p:pic>
      <p:pic>
        <p:nvPicPr>
          <p:cNvPr id="11" name="Picture 10" descr="A room with a white wall&#10;&#10;AI-generated content may be incorrect.">
            <a:extLst>
              <a:ext uri="{FF2B5EF4-FFF2-40B4-BE49-F238E27FC236}">
                <a16:creationId xmlns:a16="http://schemas.microsoft.com/office/drawing/2014/main" id="{717F8784-F059-8B0F-786D-C3377C7BB457}"/>
              </a:ext>
            </a:extLst>
          </p:cNvPr>
          <p:cNvPicPr>
            <a:picLocks noChangeAspect="1"/>
          </p:cNvPicPr>
          <p:nvPr/>
        </p:nvPicPr>
        <p:blipFill>
          <a:blip r:embed="rId4"/>
          <a:srcRect l="11017" r="4" b="4"/>
          <a:stretch>
            <a:fillRect/>
          </a:stretch>
        </p:blipFill>
        <p:spPr>
          <a:xfrm>
            <a:off x="4094479" y="10"/>
            <a:ext cx="4014047" cy="3383270"/>
          </a:xfrm>
          <a:prstGeom prst="rect">
            <a:avLst/>
          </a:prstGeom>
        </p:spPr>
      </p:pic>
      <p:pic>
        <p:nvPicPr>
          <p:cNvPr id="15" name="Picture 14" descr="A wooden planks with a green object in the middle&#10;&#10;AI-generated content may be incorrect.">
            <a:extLst>
              <a:ext uri="{FF2B5EF4-FFF2-40B4-BE49-F238E27FC236}">
                <a16:creationId xmlns:a16="http://schemas.microsoft.com/office/drawing/2014/main" id="{D7D816E6-CF9C-2C6A-AB9E-05F45C1795FD}"/>
              </a:ext>
            </a:extLst>
          </p:cNvPr>
          <p:cNvPicPr>
            <a:picLocks noChangeAspect="1"/>
          </p:cNvPicPr>
          <p:nvPr/>
        </p:nvPicPr>
        <p:blipFill>
          <a:blip r:embed="rId5"/>
          <a:srcRect l="11261" r="4" b="4"/>
          <a:stretch>
            <a:fillRect/>
          </a:stretch>
        </p:blipFill>
        <p:spPr>
          <a:xfrm>
            <a:off x="8188960" y="10"/>
            <a:ext cx="4003039" cy="3383270"/>
          </a:xfrm>
          <a:prstGeom prst="rect">
            <a:avLst/>
          </a:prstGeom>
        </p:spPr>
      </p:pic>
      <p:pic>
        <p:nvPicPr>
          <p:cNvPr id="9" name="Picture 8" descr="A white shelves in a room&#10;&#10;AI-generated content may be incorrect.">
            <a:extLst>
              <a:ext uri="{FF2B5EF4-FFF2-40B4-BE49-F238E27FC236}">
                <a16:creationId xmlns:a16="http://schemas.microsoft.com/office/drawing/2014/main" id="{4B6DE6BE-4BB1-431F-AAC7-E7633DA67445}"/>
              </a:ext>
            </a:extLst>
          </p:cNvPr>
          <p:cNvPicPr>
            <a:picLocks noChangeAspect="1"/>
          </p:cNvPicPr>
          <p:nvPr/>
        </p:nvPicPr>
        <p:blipFill>
          <a:blip r:embed="rId6"/>
          <a:srcRect l="5344" r="6062" b="-3"/>
          <a:stretch>
            <a:fillRect/>
          </a:stretch>
        </p:blipFill>
        <p:spPr>
          <a:xfrm>
            <a:off x="20" y="3469102"/>
            <a:ext cx="4003019" cy="3388893"/>
          </a:xfrm>
          <a:prstGeom prst="rect">
            <a:avLst/>
          </a:prstGeom>
        </p:spPr>
      </p:pic>
      <p:pic>
        <p:nvPicPr>
          <p:cNvPr id="5" name="Picture 4" descr="A person standing in front of a shelf&#10;&#10;AI-generated content may be incorrect.">
            <a:extLst>
              <a:ext uri="{FF2B5EF4-FFF2-40B4-BE49-F238E27FC236}">
                <a16:creationId xmlns:a16="http://schemas.microsoft.com/office/drawing/2014/main" id="{9024E874-4BD9-8747-CD2F-E871ED645AC0}"/>
              </a:ext>
            </a:extLst>
          </p:cNvPr>
          <p:cNvPicPr>
            <a:picLocks noChangeAspect="1"/>
          </p:cNvPicPr>
          <p:nvPr/>
        </p:nvPicPr>
        <p:blipFill>
          <a:blip r:embed="rId7"/>
          <a:srcRect l="7777" r="3244" b="4"/>
          <a:stretch>
            <a:fillRect/>
          </a:stretch>
        </p:blipFill>
        <p:spPr>
          <a:xfrm>
            <a:off x="4094479" y="3469102"/>
            <a:ext cx="4014047" cy="3383280"/>
          </a:xfrm>
          <a:prstGeom prst="rect">
            <a:avLst/>
          </a:prstGeom>
        </p:spPr>
      </p:pic>
      <p:pic>
        <p:nvPicPr>
          <p:cNvPr id="13" name="Picture 12" descr="A room with a white wall and shelves&#10;&#10;AI-generated content may be incorrect.">
            <a:extLst>
              <a:ext uri="{FF2B5EF4-FFF2-40B4-BE49-F238E27FC236}">
                <a16:creationId xmlns:a16="http://schemas.microsoft.com/office/drawing/2014/main" id="{2530ABAD-B689-2528-53FA-9032B57839DA}"/>
              </a:ext>
            </a:extLst>
          </p:cNvPr>
          <p:cNvPicPr>
            <a:picLocks noChangeAspect="1"/>
          </p:cNvPicPr>
          <p:nvPr/>
        </p:nvPicPr>
        <p:blipFill>
          <a:blip r:embed="rId8"/>
          <a:srcRect l="11652" r="-3" b="-3"/>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134765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wood shelves and a table&#10;&#10;AI-generated content may be incorrect.">
            <a:extLst>
              <a:ext uri="{FF2B5EF4-FFF2-40B4-BE49-F238E27FC236}">
                <a16:creationId xmlns:a16="http://schemas.microsoft.com/office/drawing/2014/main" id="{148AC201-9302-CCC6-EC1D-5F5726D55D19}"/>
              </a:ext>
            </a:extLst>
          </p:cNvPr>
          <p:cNvPicPr>
            <a:picLocks noChangeAspect="1"/>
          </p:cNvPicPr>
          <p:nvPr/>
        </p:nvPicPr>
        <p:blipFill>
          <a:blip r:embed="rId3"/>
          <a:srcRect t="19200" b="5814"/>
          <a:stretch>
            <a:fillRect/>
          </a:stretch>
        </p:blipFill>
        <p:spPr>
          <a:xfrm>
            <a:off x="20" y="1282"/>
            <a:ext cx="12191980" cy="6856718"/>
          </a:xfrm>
          <a:prstGeom prst="rect">
            <a:avLst/>
          </a:prstGeom>
        </p:spPr>
      </p:pic>
    </p:spTree>
    <p:extLst>
      <p:ext uri="{BB962C8B-B14F-4D97-AF65-F5344CB8AC3E}">
        <p14:creationId xmlns:p14="http://schemas.microsoft.com/office/powerpoint/2010/main" val="1501120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7633F88-64CE-3772-76BD-D17CA440A548}"/>
              </a:ext>
            </a:extLst>
          </p:cNvPr>
          <p:cNvPicPr>
            <a:picLocks noChangeAspect="1"/>
          </p:cNvPicPr>
          <p:nvPr/>
        </p:nvPicPr>
        <p:blipFill>
          <a:blip r:embed="rId2"/>
          <a:srcRect l="1091" r="10005" b="1"/>
          <a:stretch>
            <a:fillRect/>
          </a:stretch>
        </p:blipFill>
        <p:spPr>
          <a:xfrm>
            <a:off x="20" y="1282"/>
            <a:ext cx="12191980" cy="6856718"/>
          </a:xfrm>
          <a:prstGeom prst="rect">
            <a:avLst/>
          </a:prstGeom>
        </p:spPr>
      </p:pic>
    </p:spTree>
    <p:extLst>
      <p:ext uri="{BB962C8B-B14F-4D97-AF65-F5344CB8AC3E}">
        <p14:creationId xmlns:p14="http://schemas.microsoft.com/office/powerpoint/2010/main" val="2957420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E06340-4585-4AE8-A50A-5F18685EAB08}"/>
              </a:ext>
            </a:extLst>
          </p:cNvPr>
          <p:cNvSpPr txBox="1"/>
          <p:nvPr/>
        </p:nvSpPr>
        <p:spPr>
          <a:xfrm>
            <a:off x="2999678" y="434898"/>
            <a:ext cx="6471868" cy="646331"/>
          </a:xfrm>
          <a:prstGeom prst="rect">
            <a:avLst/>
          </a:prstGeom>
          <a:noFill/>
        </p:spPr>
        <p:txBody>
          <a:bodyPr wrap="square" rtlCol="0">
            <a:spAutoFit/>
          </a:bodyPr>
          <a:lstStyle/>
          <a:p>
            <a:pPr algn="ctr"/>
            <a:r>
              <a:rPr lang="en-US" sz="3600" b="1" i="1" dirty="0">
                <a:latin typeface="FUTURA MEDIUM" panose="020B0602020204020303" pitchFamily="34" charset="-79"/>
                <a:cs typeface="FUTURA MEDIUM" panose="020B0602020204020303" pitchFamily="34" charset="-79"/>
              </a:rPr>
              <a:t>imagine/otherwise</a:t>
            </a:r>
          </a:p>
        </p:txBody>
      </p:sp>
      <p:sp>
        <p:nvSpPr>
          <p:cNvPr id="6" name="TextBox 5">
            <a:extLst>
              <a:ext uri="{FF2B5EF4-FFF2-40B4-BE49-F238E27FC236}">
                <a16:creationId xmlns:a16="http://schemas.microsoft.com/office/drawing/2014/main" id="{430BB1F5-3E2E-8F98-AC7E-BD9306033BFB}"/>
              </a:ext>
            </a:extLst>
          </p:cNvPr>
          <p:cNvSpPr txBox="1"/>
          <p:nvPr/>
        </p:nvSpPr>
        <p:spPr>
          <a:xfrm>
            <a:off x="0" y="5553307"/>
            <a:ext cx="12192000" cy="1323439"/>
          </a:xfrm>
          <a:prstGeom prst="rect">
            <a:avLst/>
          </a:prstGeom>
          <a:noFill/>
        </p:spPr>
        <p:txBody>
          <a:bodyPr wrap="square" rtlCol="0">
            <a:spAutoFit/>
          </a:bodyPr>
          <a:lstStyle/>
          <a:p>
            <a:r>
              <a:rPr lang="en-US" sz="2000" i="1" dirty="0"/>
              <a:t>Series Editors</a:t>
            </a:r>
            <a:r>
              <a:rPr lang="en-US" sz="2000" dirty="0"/>
              <a:t>: Dr  Omar Kholeif and Caroline Schneider</a:t>
            </a:r>
            <a:br>
              <a:rPr lang="en-US" sz="2000" dirty="0"/>
            </a:br>
            <a:r>
              <a:rPr lang="en-US" sz="2000" i="1" dirty="0"/>
              <a:t>Commissioning Editor</a:t>
            </a:r>
            <a:r>
              <a:rPr lang="en-US" sz="2000" dirty="0"/>
              <a:t>: Dr Omar Kholeif.</a:t>
            </a:r>
            <a:br>
              <a:rPr lang="en-US" sz="2000" dirty="0"/>
            </a:br>
            <a:r>
              <a:rPr lang="en-US" sz="2000" i="1" dirty="0"/>
              <a:t>Editorial Advisory Committee: </a:t>
            </a:r>
            <a:r>
              <a:rPr lang="en-US" sz="2000" dirty="0"/>
              <a:t>Dr Zoe Butt, Carla Chammas, Alison Hearst, Skye Arundhati Thomas and Prof. Sarah Perks.</a:t>
            </a:r>
          </a:p>
        </p:txBody>
      </p:sp>
      <p:pic>
        <p:nvPicPr>
          <p:cNvPr id="2" name="Picture 1">
            <a:extLst>
              <a:ext uri="{FF2B5EF4-FFF2-40B4-BE49-F238E27FC236}">
                <a16:creationId xmlns:a16="http://schemas.microsoft.com/office/drawing/2014/main" id="{7318A2E2-DC7D-42EF-76EF-37B5A9265DDA}"/>
              </a:ext>
            </a:extLst>
          </p:cNvPr>
          <p:cNvPicPr>
            <a:picLocks noChangeAspect="1"/>
          </p:cNvPicPr>
          <p:nvPr/>
        </p:nvPicPr>
        <p:blipFill>
          <a:blip r:embed="rId2"/>
          <a:stretch>
            <a:fillRect/>
          </a:stretch>
        </p:blipFill>
        <p:spPr>
          <a:xfrm>
            <a:off x="7548" y="1725386"/>
            <a:ext cx="12184452" cy="3407228"/>
          </a:xfrm>
          <a:prstGeom prst="rect">
            <a:avLst/>
          </a:prstGeom>
        </p:spPr>
      </p:pic>
    </p:spTree>
    <p:extLst>
      <p:ext uri="{BB962C8B-B14F-4D97-AF65-F5344CB8AC3E}">
        <p14:creationId xmlns:p14="http://schemas.microsoft.com/office/powerpoint/2010/main" val="59184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35776D-A695-ADDF-1377-BF45F5381C69}"/>
              </a:ext>
            </a:extLst>
          </p:cNvPr>
          <p:cNvPicPr>
            <a:picLocks noChangeAspect="1"/>
          </p:cNvPicPr>
          <p:nvPr/>
        </p:nvPicPr>
        <p:blipFill>
          <a:blip r:embed="rId2"/>
          <a:stretch>
            <a:fillRect/>
          </a:stretch>
        </p:blipFill>
        <p:spPr>
          <a:xfrm>
            <a:off x="643467" y="702734"/>
            <a:ext cx="10905066" cy="5452530"/>
          </a:xfrm>
          <a:prstGeom prst="rect">
            <a:avLst/>
          </a:prstGeom>
        </p:spPr>
      </p:pic>
    </p:spTree>
    <p:extLst>
      <p:ext uri="{BB962C8B-B14F-4D97-AF65-F5344CB8AC3E}">
        <p14:creationId xmlns:p14="http://schemas.microsoft.com/office/powerpoint/2010/main" val="383548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08AB03-2001-8075-937F-E90E118F5E1D}"/>
              </a:ext>
            </a:extLst>
          </p:cNvPr>
          <p:cNvSpPr txBox="1"/>
          <p:nvPr/>
        </p:nvSpPr>
        <p:spPr>
          <a:xfrm>
            <a:off x="1392073" y="1187355"/>
            <a:ext cx="9457897" cy="2108269"/>
          </a:xfrm>
          <a:prstGeom prst="rect">
            <a:avLst/>
          </a:prstGeom>
          <a:noFill/>
        </p:spPr>
        <p:txBody>
          <a:bodyPr wrap="square">
            <a:spAutoFit/>
          </a:bodyPr>
          <a:lstStyle/>
          <a:p>
            <a:pPr algn="ctr">
              <a:lnSpc>
                <a:spcPts val="2572"/>
              </a:lnSpc>
              <a:buNone/>
            </a:pPr>
            <a:r>
              <a:rPr lang="en-US" b="0" i="1" dirty="0">
                <a:solidFill>
                  <a:srgbClr val="002170"/>
                </a:solidFill>
                <a:effectLst/>
                <a:latin typeface="aktiv-grotesk"/>
              </a:rPr>
              <a:t>The Dreamwork Collection</a:t>
            </a:r>
            <a:r>
              <a:rPr lang="en-US" b="0" i="0" dirty="0">
                <a:solidFill>
                  <a:srgbClr val="002170"/>
                </a:solidFill>
                <a:effectLst/>
                <a:latin typeface="aktiv-grotesk"/>
              </a:rPr>
              <a:t> is a Collection of the ‘diasporic imagination’ and its adjacencies. </a:t>
            </a:r>
          </a:p>
          <a:p>
            <a:pPr algn="ctr">
              <a:lnSpc>
                <a:spcPts val="4392"/>
              </a:lnSpc>
              <a:buNone/>
            </a:pPr>
            <a:r>
              <a:rPr lang="en-US" b="0" i="0" dirty="0">
                <a:solidFill>
                  <a:srgbClr val="002170"/>
                </a:solidFill>
                <a:effectLst/>
                <a:latin typeface="aktiv-grotesk"/>
              </a:rPr>
              <a:t>It is a house museum in perpetual exile, constituted through a diasporic lens of kinship with artists and estates. </a:t>
            </a:r>
          </a:p>
          <a:p>
            <a:pPr>
              <a:buNone/>
            </a:pPr>
            <a:br>
              <a:rPr lang="en-US" dirty="0"/>
            </a:br>
            <a:endParaRPr lang="en-US" dirty="0"/>
          </a:p>
        </p:txBody>
      </p:sp>
      <p:sp>
        <p:nvSpPr>
          <p:cNvPr id="7" name="TextBox 6">
            <a:extLst>
              <a:ext uri="{FF2B5EF4-FFF2-40B4-BE49-F238E27FC236}">
                <a16:creationId xmlns:a16="http://schemas.microsoft.com/office/drawing/2014/main" id="{A080D869-C4F3-CA85-2D2B-075A8FA5BE62}"/>
              </a:ext>
            </a:extLst>
          </p:cNvPr>
          <p:cNvSpPr txBox="1"/>
          <p:nvPr/>
        </p:nvSpPr>
        <p:spPr>
          <a:xfrm>
            <a:off x="2753436" y="3429000"/>
            <a:ext cx="6858000" cy="1704954"/>
          </a:xfrm>
          <a:prstGeom prst="rect">
            <a:avLst/>
          </a:prstGeom>
          <a:noFill/>
        </p:spPr>
        <p:txBody>
          <a:bodyPr wrap="square">
            <a:spAutoFit/>
          </a:bodyPr>
          <a:lstStyle/>
          <a:p>
            <a:pPr algn="ctr">
              <a:lnSpc>
                <a:spcPts val="4392"/>
              </a:lnSpc>
              <a:buNone/>
            </a:pPr>
            <a:r>
              <a:rPr lang="en-US" b="0" i="0" dirty="0">
                <a:solidFill>
                  <a:srgbClr val="002170"/>
                </a:solidFill>
                <a:effectLst/>
                <a:latin typeface="aktiv-grotesk"/>
              </a:rPr>
              <a:t>Here, lifelong friendships with artists, exhibition projects, collaboration, and commission, realized across the globe have led to the consolidation of 4 collections housed under one roof.</a:t>
            </a:r>
          </a:p>
        </p:txBody>
      </p:sp>
    </p:spTree>
    <p:extLst>
      <p:ext uri="{BB962C8B-B14F-4D97-AF65-F5344CB8AC3E}">
        <p14:creationId xmlns:p14="http://schemas.microsoft.com/office/powerpoint/2010/main" val="4142668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helf full of books&#10;&#10;AI-generated content may be incorrect.">
            <a:extLst>
              <a:ext uri="{FF2B5EF4-FFF2-40B4-BE49-F238E27FC236}">
                <a16:creationId xmlns:a16="http://schemas.microsoft.com/office/drawing/2014/main" id="{8E227683-951B-52F4-E9F3-4590813AFE1C}"/>
              </a:ext>
            </a:extLst>
          </p:cNvPr>
          <p:cNvPicPr>
            <a:picLocks noChangeAspect="1"/>
          </p:cNvPicPr>
          <p:nvPr/>
        </p:nvPicPr>
        <p:blipFill>
          <a:blip r:embed="rId2"/>
          <a:srcRect t="18493"/>
          <a:stretch>
            <a:fillRect/>
          </a:stretch>
        </p:blipFill>
        <p:spPr>
          <a:xfrm>
            <a:off x="20" y="1282"/>
            <a:ext cx="12191980" cy="6856718"/>
          </a:xfrm>
          <a:prstGeom prst="rect">
            <a:avLst/>
          </a:prstGeom>
        </p:spPr>
      </p:pic>
    </p:spTree>
    <p:extLst>
      <p:ext uri="{BB962C8B-B14F-4D97-AF65-F5344CB8AC3E}">
        <p14:creationId xmlns:p14="http://schemas.microsoft.com/office/powerpoint/2010/main" val="1883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orful squares and lines on a white surface&#10;&#10;AI-generated content may be incorrect.">
            <a:extLst>
              <a:ext uri="{FF2B5EF4-FFF2-40B4-BE49-F238E27FC236}">
                <a16:creationId xmlns:a16="http://schemas.microsoft.com/office/drawing/2014/main" id="{55BD601A-5095-CE50-753D-5C12A6C23091}"/>
              </a:ext>
            </a:extLst>
          </p:cNvPr>
          <p:cNvPicPr>
            <a:picLocks noChangeAspect="1"/>
          </p:cNvPicPr>
          <p:nvPr/>
        </p:nvPicPr>
        <p:blipFill>
          <a:blip r:embed="rId2"/>
          <a:srcRect l="9546" r="11818" b="-2"/>
          <a:stretch>
            <a:fillRect/>
          </a:stretch>
        </p:blipFill>
        <p:spPr>
          <a:xfrm>
            <a:off x="196731" y="166533"/>
            <a:ext cx="3809612" cy="6524936"/>
          </a:xfrm>
          <a:prstGeom prst="rect">
            <a:avLst/>
          </a:prstGeom>
        </p:spPr>
      </p:pic>
      <p:pic>
        <p:nvPicPr>
          <p:cNvPr id="9" name="Picture 8" descr="A close-up of a painting&#10;&#10;AI-generated content may be incorrect.">
            <a:extLst>
              <a:ext uri="{FF2B5EF4-FFF2-40B4-BE49-F238E27FC236}">
                <a16:creationId xmlns:a16="http://schemas.microsoft.com/office/drawing/2014/main" id="{AB48617B-869A-2982-0FC9-B01E4B95B778}"/>
              </a:ext>
            </a:extLst>
          </p:cNvPr>
          <p:cNvPicPr>
            <a:picLocks noChangeAspect="1"/>
          </p:cNvPicPr>
          <p:nvPr/>
        </p:nvPicPr>
        <p:blipFill>
          <a:blip r:embed="rId3"/>
          <a:srcRect r="13774" b="-2"/>
          <a:stretch>
            <a:fillRect/>
          </a:stretch>
        </p:blipFill>
        <p:spPr>
          <a:xfrm>
            <a:off x="4196497" y="166533"/>
            <a:ext cx="3797618" cy="6524936"/>
          </a:xfrm>
          <a:prstGeom prst="rect">
            <a:avLst/>
          </a:prstGeom>
        </p:spPr>
      </p:pic>
      <p:sp>
        <p:nvSpPr>
          <p:cNvPr id="12" name="TextBox 11">
            <a:extLst>
              <a:ext uri="{FF2B5EF4-FFF2-40B4-BE49-F238E27FC236}">
                <a16:creationId xmlns:a16="http://schemas.microsoft.com/office/drawing/2014/main" id="{448432A3-4F35-FC32-0780-65D107F3E616}"/>
              </a:ext>
            </a:extLst>
          </p:cNvPr>
          <p:cNvSpPr txBox="1"/>
          <p:nvPr/>
        </p:nvSpPr>
        <p:spPr>
          <a:xfrm>
            <a:off x="8243248" y="682388"/>
            <a:ext cx="3275462" cy="369332"/>
          </a:xfrm>
          <a:prstGeom prst="rect">
            <a:avLst/>
          </a:prstGeom>
          <a:noFill/>
        </p:spPr>
        <p:txBody>
          <a:bodyPr wrap="square" rtlCol="0">
            <a:spAutoFit/>
          </a:bodyPr>
          <a:lstStyle/>
          <a:p>
            <a:r>
              <a:rPr lang="en-US" dirty="0"/>
              <a:t>Luísa Correia Pereira </a:t>
            </a:r>
          </a:p>
        </p:txBody>
      </p:sp>
    </p:spTree>
    <p:extLst>
      <p:ext uri="{BB962C8B-B14F-4D97-AF65-F5344CB8AC3E}">
        <p14:creationId xmlns:p14="http://schemas.microsoft.com/office/powerpoint/2010/main" val="1667824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rtwork by Nora Wompi Nungurrayi, Untitled, Made of Acrylic On Linen">
            <a:extLst>
              <a:ext uri="{FF2B5EF4-FFF2-40B4-BE49-F238E27FC236}">
                <a16:creationId xmlns:a16="http://schemas.microsoft.com/office/drawing/2014/main" id="{AC228E90-3198-9B73-687B-A758329538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198" y="643466"/>
            <a:ext cx="7503120" cy="55710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C7E060-14E6-2212-C49D-96CF6A014A95}"/>
              </a:ext>
            </a:extLst>
          </p:cNvPr>
          <p:cNvSpPr txBox="1"/>
          <p:nvPr/>
        </p:nvSpPr>
        <p:spPr>
          <a:xfrm>
            <a:off x="9526137" y="3643952"/>
            <a:ext cx="1458604" cy="369332"/>
          </a:xfrm>
          <a:prstGeom prst="rect">
            <a:avLst/>
          </a:prstGeom>
          <a:noFill/>
        </p:spPr>
        <p:txBody>
          <a:bodyPr wrap="none" rtlCol="0">
            <a:spAutoFit/>
          </a:bodyPr>
          <a:lstStyle/>
          <a:p>
            <a:r>
              <a:rPr lang="en-US" dirty="0"/>
              <a:t>Nora </a:t>
            </a:r>
            <a:r>
              <a:rPr lang="en-US" b="1" dirty="0" err="1"/>
              <a:t>Wompi</a:t>
            </a:r>
            <a:endParaRPr lang="en-US" b="1" dirty="0"/>
          </a:p>
        </p:txBody>
      </p:sp>
    </p:spTree>
    <p:extLst>
      <p:ext uri="{BB962C8B-B14F-4D97-AF65-F5344CB8AC3E}">
        <p14:creationId xmlns:p14="http://schemas.microsoft.com/office/powerpoint/2010/main" val="124571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4BEFB81-50EA-A349-7DAA-786C3073333D}"/>
              </a:ext>
            </a:extLst>
          </p:cNvPr>
          <p:cNvPicPr>
            <a:picLocks noChangeAspect="1"/>
          </p:cNvPicPr>
          <p:nvPr/>
        </p:nvPicPr>
        <p:blipFill>
          <a:blip r:embed="rId3"/>
          <a:srcRect r="714"/>
          <a:stretch>
            <a:fillRect/>
          </a:stretch>
        </p:blipFill>
        <p:spPr>
          <a:xfrm>
            <a:off x="-1" y="0"/>
            <a:ext cx="5106777" cy="6858000"/>
          </a:xfrm>
          <a:prstGeom prst="rect">
            <a:avLst/>
          </a:prstGeom>
        </p:spPr>
      </p:pic>
      <p:pic>
        <p:nvPicPr>
          <p:cNvPr id="2052" name="Picture 4" descr="MONIRA AL QADIRI | THE ARCHAEOLOGY OF BEASTS – KÖNIG GALERIE">
            <a:extLst>
              <a:ext uri="{FF2B5EF4-FFF2-40B4-BE49-F238E27FC236}">
                <a16:creationId xmlns:a16="http://schemas.microsoft.com/office/drawing/2014/main" id="{5351D4F1-56DC-9F9E-2A99-9A28AB171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26" r="10389" b="2"/>
          <a:stretch>
            <a:fillRect/>
          </a:stretch>
        </p:blipFill>
        <p:spPr bwMode="auto">
          <a:xfrm>
            <a:off x="5340203" y="0"/>
            <a:ext cx="6850273" cy="5543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F48722-18F1-F267-4B56-535DDD0C3AFC}"/>
              </a:ext>
            </a:extLst>
          </p:cNvPr>
          <p:cNvSpPr txBox="1"/>
          <p:nvPr/>
        </p:nvSpPr>
        <p:spPr>
          <a:xfrm>
            <a:off x="5336275" y="5882185"/>
            <a:ext cx="6435801" cy="646331"/>
          </a:xfrm>
          <a:prstGeom prst="rect">
            <a:avLst/>
          </a:prstGeom>
          <a:noFill/>
        </p:spPr>
        <p:txBody>
          <a:bodyPr wrap="none" rtlCol="0">
            <a:spAutoFit/>
          </a:bodyPr>
          <a:lstStyle/>
          <a:p>
            <a:r>
              <a:rPr lang="en-US" dirty="0"/>
              <a:t>Monira Al Qadiri, </a:t>
            </a:r>
            <a:r>
              <a:rPr lang="en-US" i="1" dirty="0"/>
              <a:t>The Archaeology of Beasts</a:t>
            </a:r>
            <a:r>
              <a:rPr lang="en-US" dirty="0"/>
              <a:t>, Installation, </a:t>
            </a:r>
            <a:r>
              <a:rPr lang="en-US" dirty="0" err="1"/>
              <a:t>Bozar</a:t>
            </a:r>
            <a:r>
              <a:rPr lang="en-US" dirty="0"/>
              <a:t>,</a:t>
            </a:r>
          </a:p>
          <a:p>
            <a:r>
              <a:rPr lang="en-US" dirty="0"/>
              <a:t>Brussels, 2025. </a:t>
            </a:r>
          </a:p>
        </p:txBody>
      </p:sp>
    </p:spTree>
    <p:extLst>
      <p:ext uri="{BB962C8B-B14F-4D97-AF65-F5344CB8AC3E}">
        <p14:creationId xmlns:p14="http://schemas.microsoft.com/office/powerpoint/2010/main" val="428780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48B05-9CD3-D576-24FC-7B51BDA627A6}"/>
              </a:ext>
            </a:extLst>
          </p:cNvPr>
          <p:cNvPicPr>
            <a:picLocks noChangeAspect="1"/>
          </p:cNvPicPr>
          <p:nvPr/>
        </p:nvPicPr>
        <p:blipFill>
          <a:blip r:embed="rId2"/>
          <a:stretch>
            <a:fillRect/>
          </a:stretch>
        </p:blipFill>
        <p:spPr>
          <a:xfrm>
            <a:off x="161795" y="1492015"/>
            <a:ext cx="4826868" cy="4320017"/>
          </a:xfrm>
          <a:prstGeom prst="rect">
            <a:avLst/>
          </a:prstGeom>
        </p:spPr>
      </p:pic>
      <p:sp>
        <p:nvSpPr>
          <p:cNvPr id="5" name="TextBox 4">
            <a:extLst>
              <a:ext uri="{FF2B5EF4-FFF2-40B4-BE49-F238E27FC236}">
                <a16:creationId xmlns:a16="http://schemas.microsoft.com/office/drawing/2014/main" id="{9DA83E48-04CC-096F-4D57-1DF749653C4C}"/>
              </a:ext>
            </a:extLst>
          </p:cNvPr>
          <p:cNvSpPr txBox="1"/>
          <p:nvPr/>
        </p:nvSpPr>
        <p:spPr>
          <a:xfrm>
            <a:off x="750627" y="5991367"/>
            <a:ext cx="1824602" cy="369332"/>
          </a:xfrm>
          <a:prstGeom prst="rect">
            <a:avLst/>
          </a:prstGeom>
          <a:noFill/>
        </p:spPr>
        <p:txBody>
          <a:bodyPr wrap="none" rtlCol="0">
            <a:spAutoFit/>
          </a:bodyPr>
          <a:lstStyle/>
          <a:p>
            <a:r>
              <a:rPr lang="en-US" b="1" dirty="0" err="1"/>
              <a:t>Hayv</a:t>
            </a:r>
            <a:r>
              <a:rPr lang="en-US" b="1" dirty="0"/>
              <a:t> Kahraman</a:t>
            </a:r>
          </a:p>
        </p:txBody>
      </p:sp>
      <p:sp>
        <p:nvSpPr>
          <p:cNvPr id="7" name="TextBox 6">
            <a:extLst>
              <a:ext uri="{FF2B5EF4-FFF2-40B4-BE49-F238E27FC236}">
                <a16:creationId xmlns:a16="http://schemas.microsoft.com/office/drawing/2014/main" id="{5427E35E-4F21-7B0D-333C-122DB57AC066}"/>
              </a:ext>
            </a:extLst>
          </p:cNvPr>
          <p:cNvSpPr txBox="1"/>
          <p:nvPr/>
        </p:nvSpPr>
        <p:spPr>
          <a:xfrm>
            <a:off x="7765576" y="5718412"/>
            <a:ext cx="2797791" cy="369332"/>
          </a:xfrm>
          <a:prstGeom prst="rect">
            <a:avLst/>
          </a:prstGeom>
          <a:noFill/>
        </p:spPr>
        <p:txBody>
          <a:bodyPr wrap="square" rtlCol="0">
            <a:spAutoFit/>
          </a:bodyPr>
          <a:lstStyle/>
          <a:p>
            <a:r>
              <a:rPr lang="en-US" b="1" dirty="0"/>
              <a:t>Mohammed Z. Rahman</a:t>
            </a:r>
          </a:p>
        </p:txBody>
      </p:sp>
      <p:pic>
        <p:nvPicPr>
          <p:cNvPr id="9" name="Picture 8" descr="A two small paintings on a black shelf&#10;&#10;AI-generated content may be incorrect.">
            <a:extLst>
              <a:ext uri="{FF2B5EF4-FFF2-40B4-BE49-F238E27FC236}">
                <a16:creationId xmlns:a16="http://schemas.microsoft.com/office/drawing/2014/main" id="{4A8FDFD4-DD8F-91B7-9E91-CD1B6C57713C}"/>
              </a:ext>
            </a:extLst>
          </p:cNvPr>
          <p:cNvPicPr>
            <a:picLocks noChangeAspect="1"/>
          </p:cNvPicPr>
          <p:nvPr/>
        </p:nvPicPr>
        <p:blipFill>
          <a:blip r:embed="rId3"/>
          <a:stretch>
            <a:fillRect/>
          </a:stretch>
        </p:blipFill>
        <p:spPr>
          <a:xfrm>
            <a:off x="5379174" y="2871555"/>
            <a:ext cx="6727944" cy="2789936"/>
          </a:xfrm>
          <a:prstGeom prst="rect">
            <a:avLst/>
          </a:prstGeom>
        </p:spPr>
      </p:pic>
    </p:spTree>
    <p:extLst>
      <p:ext uri="{BB962C8B-B14F-4D97-AF65-F5344CB8AC3E}">
        <p14:creationId xmlns:p14="http://schemas.microsoft.com/office/powerpoint/2010/main" val="622451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F51DA8-1D93-A415-3F08-5A42F8F7FA1F}"/>
              </a:ext>
            </a:extLst>
          </p:cNvPr>
          <p:cNvSpPr txBox="1"/>
          <p:nvPr/>
        </p:nvSpPr>
        <p:spPr>
          <a:xfrm>
            <a:off x="0" y="3429000"/>
            <a:ext cx="1767543" cy="369332"/>
          </a:xfrm>
          <a:prstGeom prst="rect">
            <a:avLst/>
          </a:prstGeom>
          <a:noFill/>
        </p:spPr>
        <p:txBody>
          <a:bodyPr wrap="square" rtlCol="0">
            <a:spAutoFit/>
          </a:bodyPr>
          <a:lstStyle/>
          <a:p>
            <a:r>
              <a:rPr lang="en-US" b="1" dirty="0"/>
              <a:t>Helen Khal</a:t>
            </a:r>
          </a:p>
        </p:txBody>
      </p:sp>
      <p:pic>
        <p:nvPicPr>
          <p:cNvPr id="6" name="Picture 5">
            <a:extLst>
              <a:ext uri="{FF2B5EF4-FFF2-40B4-BE49-F238E27FC236}">
                <a16:creationId xmlns:a16="http://schemas.microsoft.com/office/drawing/2014/main" id="{094F02D5-ECA6-A519-2A59-D0CBCB382608}"/>
              </a:ext>
            </a:extLst>
          </p:cNvPr>
          <p:cNvPicPr>
            <a:picLocks noChangeAspect="1"/>
          </p:cNvPicPr>
          <p:nvPr/>
        </p:nvPicPr>
        <p:blipFill>
          <a:blip r:embed="rId2"/>
          <a:stretch>
            <a:fillRect/>
          </a:stretch>
        </p:blipFill>
        <p:spPr>
          <a:xfrm>
            <a:off x="6378596" y="0"/>
            <a:ext cx="5813404" cy="6858000"/>
          </a:xfrm>
          <a:prstGeom prst="rect">
            <a:avLst/>
          </a:prstGeom>
        </p:spPr>
      </p:pic>
      <p:sp>
        <p:nvSpPr>
          <p:cNvPr id="7" name="TextBox 6">
            <a:extLst>
              <a:ext uri="{FF2B5EF4-FFF2-40B4-BE49-F238E27FC236}">
                <a16:creationId xmlns:a16="http://schemas.microsoft.com/office/drawing/2014/main" id="{898F776E-07EB-EED4-AD70-AF553D4002DF}"/>
              </a:ext>
            </a:extLst>
          </p:cNvPr>
          <p:cNvSpPr txBox="1"/>
          <p:nvPr/>
        </p:nvSpPr>
        <p:spPr>
          <a:xfrm>
            <a:off x="0" y="5786651"/>
            <a:ext cx="6237029" cy="646331"/>
          </a:xfrm>
          <a:prstGeom prst="rect">
            <a:avLst/>
          </a:prstGeom>
          <a:noFill/>
        </p:spPr>
        <p:txBody>
          <a:bodyPr wrap="square" rtlCol="0">
            <a:spAutoFit/>
          </a:bodyPr>
          <a:lstStyle/>
          <a:p>
            <a:r>
              <a:rPr lang="en-US" b="1" dirty="0"/>
              <a:t>Miko Veldkamp, Patti Smith, Peter Sedgley,</a:t>
            </a:r>
          </a:p>
          <a:p>
            <a:r>
              <a:rPr lang="en-US" b="1" dirty="0"/>
              <a:t>Purvis Young, Novera Ahmed, Lonnie Holley, Donald Locke</a:t>
            </a:r>
          </a:p>
        </p:txBody>
      </p:sp>
      <p:pic>
        <p:nvPicPr>
          <p:cNvPr id="3" name="Picture 2" descr="A painting of a colorful surface&#10;&#10;AI-generated content may be incorrect.">
            <a:extLst>
              <a:ext uri="{FF2B5EF4-FFF2-40B4-BE49-F238E27FC236}">
                <a16:creationId xmlns:a16="http://schemas.microsoft.com/office/drawing/2014/main" id="{160C36A3-44AE-8FAE-D296-7BF794A7E3D8}"/>
              </a:ext>
            </a:extLst>
          </p:cNvPr>
          <p:cNvPicPr>
            <a:picLocks noChangeAspect="1"/>
          </p:cNvPicPr>
          <p:nvPr/>
        </p:nvPicPr>
        <p:blipFill>
          <a:blip r:embed="rId3"/>
          <a:stretch>
            <a:fillRect/>
          </a:stretch>
        </p:blipFill>
        <p:spPr>
          <a:xfrm>
            <a:off x="0" y="-669581"/>
            <a:ext cx="6385031" cy="4098582"/>
          </a:xfrm>
          <a:prstGeom prst="rect">
            <a:avLst/>
          </a:prstGeom>
        </p:spPr>
      </p:pic>
    </p:spTree>
    <p:extLst>
      <p:ext uri="{BB962C8B-B14F-4D97-AF65-F5344CB8AC3E}">
        <p14:creationId xmlns:p14="http://schemas.microsoft.com/office/powerpoint/2010/main" val="4171635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FBBE-2502-DB48-1480-0AC730ED5EF0}"/>
              </a:ext>
            </a:extLst>
          </p:cNvPr>
          <p:cNvSpPr>
            <a:spLocks noGrp="1"/>
          </p:cNvSpPr>
          <p:nvPr>
            <p:ph type="title"/>
          </p:nvPr>
        </p:nvSpPr>
        <p:spPr>
          <a:xfrm>
            <a:off x="736979" y="1255594"/>
            <a:ext cx="10616821" cy="435094"/>
          </a:xfrm>
        </p:spPr>
        <p:txBody>
          <a:bodyPr>
            <a:normAutofit fontScale="90000"/>
          </a:bodyPr>
          <a:lstStyle/>
          <a:p>
            <a:r>
              <a:rPr lang="en-US" i="1" dirty="0">
                <a:highlight>
                  <a:srgbClr val="00FFFF"/>
                </a:highlight>
                <a:latin typeface="Futura Medium" panose="020B0602020204020303" pitchFamily="34" charset="-79"/>
                <a:cs typeface="Futura Medium" panose="020B0602020204020303" pitchFamily="34" charset="-79"/>
              </a:rPr>
              <a:t>The Collection is consolidated by the coming together of 4 distinct nodes outlined as follows:</a:t>
            </a:r>
            <a:br>
              <a:rPr lang="en-US" dirty="0">
                <a:highlight>
                  <a:srgbClr val="0000FF"/>
                </a:highlight>
                <a:latin typeface="Futura Medium" panose="020B0602020204020303" pitchFamily="34" charset="-79"/>
                <a:cs typeface="Futura Medium" panose="020B0602020204020303" pitchFamily="34" charset="-79"/>
              </a:rPr>
            </a:br>
            <a:endParaRPr lang="en-US" dirty="0">
              <a:highlight>
                <a:srgbClr val="0000FF"/>
              </a:highlight>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A24C08C1-4D06-DBCC-266B-77FB43DA31C7}"/>
              </a:ext>
            </a:extLst>
          </p:cNvPr>
          <p:cNvSpPr>
            <a:spLocks noGrp="1"/>
          </p:cNvSpPr>
          <p:nvPr>
            <p:ph idx="1"/>
          </p:nvPr>
        </p:nvSpPr>
        <p:spPr>
          <a:xfrm>
            <a:off x="736979" y="2265527"/>
            <a:ext cx="11041039" cy="4339989"/>
          </a:xfrm>
        </p:spPr>
        <p:txBody>
          <a:bodyPr>
            <a:normAutofit fontScale="85000" lnSpcReduction="20000"/>
          </a:bodyPr>
          <a:lstStyle/>
          <a:p>
            <a:r>
              <a:rPr lang="en-US" dirty="0"/>
              <a:t>The Blake Gallacher Collection of “Post-British” and Commonwealth Art. </a:t>
            </a:r>
          </a:p>
          <a:p>
            <a:r>
              <a:rPr lang="en-US" dirty="0"/>
              <a:t>The </a:t>
            </a:r>
            <a:r>
              <a:rPr lang="en-US" i="1" dirty="0"/>
              <a:t>imagine/otherwise</a:t>
            </a:r>
            <a:r>
              <a:rPr lang="en-US" dirty="0"/>
              <a:t> Collection for Women in the Arts. </a:t>
            </a:r>
          </a:p>
          <a:p>
            <a:r>
              <a:rPr lang="en-US" dirty="0"/>
              <a:t>The artPost21 Collection for art, technology and social justice.</a:t>
            </a:r>
          </a:p>
          <a:p>
            <a:r>
              <a:rPr lang="en-US" dirty="0"/>
              <a:t>The Wedding .Art Registry of Omar Yasser Abdel Kader Kholeif and Francis Vincent James Gallacher. </a:t>
            </a:r>
          </a:p>
          <a:p>
            <a:endParaRPr lang="en-US" dirty="0"/>
          </a:p>
          <a:p>
            <a:r>
              <a:rPr lang="en-US" b="1" i="1" dirty="0"/>
              <a:t>Alongside these holdings, the Collection houses:</a:t>
            </a:r>
            <a:endParaRPr lang="en-US" dirty="0"/>
          </a:p>
          <a:p>
            <a:r>
              <a:rPr lang="en-US" dirty="0"/>
              <a:t>The curatorial papers of British curator, historian, author and artist, Professor Omar Kholeif.</a:t>
            </a:r>
          </a:p>
          <a:p>
            <a:r>
              <a:rPr lang="en-US" dirty="0"/>
              <a:t>The archive and writing of Sudanese American poet, Blake Karim Mitchell. </a:t>
            </a:r>
          </a:p>
          <a:p>
            <a:r>
              <a:rPr lang="en-US" dirty="0"/>
              <a:t>A selection of over 4,000 art books related to artists in the Collection and their adjacencies, collectively constituting: </a:t>
            </a:r>
            <a:r>
              <a:rPr lang="en-US" b="1" dirty="0"/>
              <a:t>The artPost21 Library</a:t>
            </a:r>
            <a:r>
              <a:rPr lang="en-US" dirty="0"/>
              <a:t>.</a:t>
            </a:r>
          </a:p>
          <a:p>
            <a:endParaRPr lang="en-US" dirty="0"/>
          </a:p>
        </p:txBody>
      </p:sp>
    </p:spTree>
    <p:extLst>
      <p:ext uri="{BB962C8B-B14F-4D97-AF65-F5344CB8AC3E}">
        <p14:creationId xmlns:p14="http://schemas.microsoft.com/office/powerpoint/2010/main" val="4162010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onira Al Qadiri. The Archaeology of Beasts” at Bozar, Brussels — Mousse  Magazine and Publishing">
            <a:extLst>
              <a:ext uri="{FF2B5EF4-FFF2-40B4-BE49-F238E27FC236}">
                <a16:creationId xmlns:a16="http://schemas.microsoft.com/office/drawing/2014/main" id="{A0F89BC1-1A0A-D0B7-9447-DE3BF3DE0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5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61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NIRA AL QADIRI | THE ARCHAEOLOGY OF BEASTS – KÖNIG GALERIE">
            <a:extLst>
              <a:ext uri="{FF2B5EF4-FFF2-40B4-BE49-F238E27FC236}">
                <a16:creationId xmlns:a16="http://schemas.microsoft.com/office/drawing/2014/main" id="{0F2B5971-A188-B684-CE58-A0E998230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C08A61-CF3C-D005-8066-F46D0F9910ED}"/>
              </a:ext>
            </a:extLst>
          </p:cNvPr>
          <p:cNvSpPr txBox="1"/>
          <p:nvPr/>
        </p:nvSpPr>
        <p:spPr>
          <a:xfrm>
            <a:off x="10290176" y="1405719"/>
            <a:ext cx="1665264" cy="2585323"/>
          </a:xfrm>
          <a:prstGeom prst="rect">
            <a:avLst/>
          </a:prstGeom>
          <a:noFill/>
        </p:spPr>
        <p:txBody>
          <a:bodyPr wrap="square" rtlCol="0">
            <a:spAutoFit/>
          </a:bodyPr>
          <a:lstStyle/>
          <a:p>
            <a:r>
              <a:rPr lang="en-US" dirty="0"/>
              <a:t>Monira </a:t>
            </a:r>
            <a:br>
              <a:rPr lang="en-US" dirty="0"/>
            </a:br>
            <a:r>
              <a:rPr lang="en-US" dirty="0"/>
              <a:t>Al </a:t>
            </a:r>
            <a:br>
              <a:rPr lang="en-US" dirty="0"/>
            </a:br>
            <a:r>
              <a:rPr lang="en-US" dirty="0"/>
              <a:t>Qadiri</a:t>
            </a:r>
            <a:br>
              <a:rPr lang="en-US" dirty="0"/>
            </a:br>
            <a:br>
              <a:rPr lang="en-US" dirty="0"/>
            </a:br>
            <a:r>
              <a:rPr lang="en-US" dirty="0"/>
              <a:t>The Archaeology</a:t>
            </a:r>
          </a:p>
          <a:p>
            <a:r>
              <a:rPr lang="en-US" dirty="0"/>
              <a:t>Of Beasts</a:t>
            </a:r>
          </a:p>
          <a:p>
            <a:r>
              <a:rPr lang="en-US" dirty="0"/>
              <a:t>2025</a:t>
            </a:r>
          </a:p>
          <a:p>
            <a:endParaRPr lang="en-US" dirty="0"/>
          </a:p>
        </p:txBody>
      </p:sp>
    </p:spTree>
    <p:extLst>
      <p:ext uri="{BB962C8B-B14F-4D97-AF65-F5344CB8AC3E}">
        <p14:creationId xmlns:p14="http://schemas.microsoft.com/office/powerpoint/2010/main" val="942191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422D3D-0A41-825D-F9B3-4C7DDE34C2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ainting of a red circle and black triangle shapes on a beach&#10;&#10;AI-generated content may be incorrect.">
            <a:extLst>
              <a:ext uri="{FF2B5EF4-FFF2-40B4-BE49-F238E27FC236}">
                <a16:creationId xmlns:a16="http://schemas.microsoft.com/office/drawing/2014/main" id="{A478F5A0-FCAB-AD3A-B8C0-45F92304675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258379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MONIRA AL QADIRI | THE ARCHAEOLOGY OF BEASTS – KÖNIG GALERIE">
            <a:extLst>
              <a:ext uri="{FF2B5EF4-FFF2-40B4-BE49-F238E27FC236}">
                <a16:creationId xmlns:a16="http://schemas.microsoft.com/office/drawing/2014/main" id="{18856777-A42A-3279-D014-32DDA7714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44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Kilobytes of Cultural Heritage: Preserving Collections on Floppy Disks |  Guardians of Memory">
            <a:extLst>
              <a:ext uri="{FF2B5EF4-FFF2-40B4-BE49-F238E27FC236}">
                <a16:creationId xmlns:a16="http://schemas.microsoft.com/office/drawing/2014/main" id="{AE95531A-F662-CDE6-E887-D55AD348A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075" r="-2" b="26869"/>
          <a:stretch>
            <a:fillRect/>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all of dead media collection : r/DataHoarder">
            <a:extLst>
              <a:ext uri="{FF2B5EF4-FFF2-40B4-BE49-F238E27FC236}">
                <a16:creationId xmlns:a16="http://schemas.microsoft.com/office/drawing/2014/main" id="{793F1796-A2D2-93DC-E2E4-970663805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12" r="6687" b="-1"/>
          <a:stretch>
            <a:fillRect/>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archivist preserving decaying floppy disks | Popular Science">
            <a:extLst>
              <a:ext uri="{FF2B5EF4-FFF2-40B4-BE49-F238E27FC236}">
                <a16:creationId xmlns:a16="http://schemas.microsoft.com/office/drawing/2014/main" id="{3A532FBB-560E-7B08-2311-89BEC2649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688" r="17631" b="1"/>
          <a:stretch>
            <a:fillRect/>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digital dark age? The people rescuing forgotten knowledge trapped on old  floppy disks">
            <a:extLst>
              <a:ext uri="{FF2B5EF4-FFF2-40B4-BE49-F238E27FC236}">
                <a16:creationId xmlns:a16="http://schemas.microsoft.com/office/drawing/2014/main" id="{E25ED66C-D0DB-0033-2A25-FDDEE0A61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89" b="2"/>
          <a:stretch>
            <a:fillRect/>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71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Lucy Lippard, Stuff Instead of a Memoir | CW Bookstore">
            <a:extLst>
              <a:ext uri="{FF2B5EF4-FFF2-40B4-BE49-F238E27FC236}">
                <a16:creationId xmlns:a16="http://schemas.microsoft.com/office/drawing/2014/main" id="{D530DC50-DBF2-EFFA-11BE-5FDE37299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04"/>
          <a:stretch>
            <a:fillRect/>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ucy R. Lippard: Notes from the Radical Whirlwind - The Brooklyn Rail">
            <a:extLst>
              <a:ext uri="{FF2B5EF4-FFF2-40B4-BE49-F238E27FC236}">
                <a16:creationId xmlns:a16="http://schemas.microsoft.com/office/drawing/2014/main" id="{D61B9B07-DC53-AF56-07D2-35AC35823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390" r="21389" b="1"/>
          <a:stretch>
            <a:fillRect/>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C1B04C-26F2-BE40-C02A-F64AD4BEEC19}"/>
              </a:ext>
            </a:extLst>
          </p:cNvPr>
          <p:cNvSpPr txBox="1"/>
          <p:nvPr/>
        </p:nvSpPr>
        <p:spPr>
          <a:xfrm>
            <a:off x="368490" y="6414448"/>
            <a:ext cx="2962862" cy="369332"/>
          </a:xfrm>
          <a:prstGeom prst="rect">
            <a:avLst/>
          </a:prstGeom>
          <a:noFill/>
        </p:spPr>
        <p:txBody>
          <a:bodyPr wrap="none" rtlCol="0">
            <a:spAutoFit/>
          </a:bodyPr>
          <a:lstStyle/>
          <a:p>
            <a:r>
              <a:rPr lang="en-US" b="1" dirty="0"/>
              <a:t>Lucy R. Lippard, </a:t>
            </a:r>
            <a:r>
              <a:rPr lang="en-US" dirty="0"/>
              <a:t>Stuff, 2023</a:t>
            </a:r>
            <a:endParaRPr lang="en-US" b="1" dirty="0"/>
          </a:p>
        </p:txBody>
      </p:sp>
    </p:spTree>
    <p:extLst>
      <p:ext uri="{BB962C8B-B14F-4D97-AF65-F5344CB8AC3E}">
        <p14:creationId xmlns:p14="http://schemas.microsoft.com/office/powerpoint/2010/main" val="20750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Lucy R. Lippard: Notes from the Radical Whirlwind - The Brooklyn Rail">
            <a:extLst>
              <a:ext uri="{FF2B5EF4-FFF2-40B4-BE49-F238E27FC236}">
                <a16:creationId xmlns:a16="http://schemas.microsoft.com/office/drawing/2014/main" id="{C527D058-2EA7-8AB6-DB5E-C837F29E8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27" r="13901" b="1"/>
          <a:stretch>
            <a:fillRect/>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ucy R. Lippard Collection | My Site">
            <a:extLst>
              <a:ext uri="{FF2B5EF4-FFF2-40B4-BE49-F238E27FC236}">
                <a16:creationId xmlns:a16="http://schemas.microsoft.com/office/drawing/2014/main" id="{98E4E5DD-10DF-0738-3D62-8F46B566F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12307"/>
          <a:stretch>
            <a:fillRect/>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D11F75-BC90-B154-3977-F85FE2C04CF5}"/>
              </a:ext>
            </a:extLst>
          </p:cNvPr>
          <p:cNvSpPr txBox="1"/>
          <p:nvPr/>
        </p:nvSpPr>
        <p:spPr>
          <a:xfrm>
            <a:off x="321730" y="6300807"/>
            <a:ext cx="11548537" cy="400110"/>
          </a:xfrm>
          <a:prstGeom prst="rect">
            <a:avLst/>
          </a:prstGeom>
          <a:noFill/>
        </p:spPr>
        <p:txBody>
          <a:bodyPr wrap="square" rtlCol="0">
            <a:spAutoFit/>
          </a:bodyPr>
          <a:lstStyle/>
          <a:p>
            <a:r>
              <a:rPr lang="en-US" sz="2000" b="1" dirty="0"/>
              <a:t>Lucy R. Lippard: Notes from the Radical Whirlwind</a:t>
            </a:r>
            <a:r>
              <a:rPr lang="en-US" sz="2000" dirty="0"/>
              <a:t>, New Mexico Museum of Art, </a:t>
            </a:r>
            <a:r>
              <a:rPr lang="en-US" sz="2000" dirty="0" err="1"/>
              <a:t>Vladem</a:t>
            </a:r>
            <a:r>
              <a:rPr lang="en-US" sz="2000" dirty="0"/>
              <a:t> </a:t>
            </a:r>
          </a:p>
        </p:txBody>
      </p:sp>
    </p:spTree>
    <p:extLst>
      <p:ext uri="{BB962C8B-B14F-4D97-AF65-F5344CB8AC3E}">
        <p14:creationId xmlns:p14="http://schemas.microsoft.com/office/powerpoint/2010/main" val="407145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everal metal cages in a room&#10;&#10;AI-generated content may be incorrect.">
            <a:extLst>
              <a:ext uri="{FF2B5EF4-FFF2-40B4-BE49-F238E27FC236}">
                <a16:creationId xmlns:a16="http://schemas.microsoft.com/office/drawing/2014/main" id="{81A56085-93F5-0156-13E4-E9EC00E039C5}"/>
              </a:ext>
            </a:extLst>
          </p:cNvPr>
          <p:cNvPicPr>
            <a:picLocks noChangeAspect="1"/>
          </p:cNvPicPr>
          <p:nvPr/>
        </p:nvPicPr>
        <p:blipFill>
          <a:blip r:embed="rId3"/>
          <a:srcRect l="9230" r="25139" b="2"/>
          <a:stretch>
            <a:fillRect/>
          </a:stretch>
        </p:blipFill>
        <p:spPr>
          <a:xfrm>
            <a:off x="321731" y="557189"/>
            <a:ext cx="5668684" cy="5743618"/>
          </a:xfrm>
          <a:prstGeom prst="rect">
            <a:avLst/>
          </a:prstGeom>
        </p:spPr>
      </p:pic>
      <p:pic>
        <p:nvPicPr>
          <p:cNvPr id="7" name="Picture 6" descr="A room with a mirror and toys&#10;&#10;AI-generated content may be incorrect.">
            <a:extLst>
              <a:ext uri="{FF2B5EF4-FFF2-40B4-BE49-F238E27FC236}">
                <a16:creationId xmlns:a16="http://schemas.microsoft.com/office/drawing/2014/main" id="{A92EC1FE-6062-64A0-3BA6-0A57390665BB}"/>
              </a:ext>
            </a:extLst>
          </p:cNvPr>
          <p:cNvPicPr>
            <a:picLocks noChangeAspect="1"/>
          </p:cNvPicPr>
          <p:nvPr/>
        </p:nvPicPr>
        <p:blipFill>
          <a:blip r:embed="rId4"/>
          <a:srcRect l="19529" r="14768" b="2"/>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76420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objects in boxes&#10;&#10;AI-generated content may be incorrect.">
            <a:extLst>
              <a:ext uri="{FF2B5EF4-FFF2-40B4-BE49-F238E27FC236}">
                <a16:creationId xmlns:a16="http://schemas.microsoft.com/office/drawing/2014/main" id="{7CA9C02F-1418-1C90-B8CC-D26753FE55CB}"/>
              </a:ext>
            </a:extLst>
          </p:cNvPr>
          <p:cNvPicPr>
            <a:picLocks noChangeAspect="1"/>
          </p:cNvPicPr>
          <p:nvPr/>
        </p:nvPicPr>
        <p:blipFill>
          <a:blip r:embed="rId3"/>
          <a:srcRect l="14681" r="19688" b="2"/>
          <a:stretch>
            <a:fillRect/>
          </a:stretch>
        </p:blipFill>
        <p:spPr>
          <a:xfrm>
            <a:off x="321731" y="557189"/>
            <a:ext cx="4932251" cy="4997450"/>
          </a:xfrm>
          <a:prstGeom prst="rect">
            <a:avLst/>
          </a:prstGeom>
        </p:spPr>
      </p:pic>
      <p:pic>
        <p:nvPicPr>
          <p:cNvPr id="7" name="Picture 6" descr="A room with a sign on the wall&#10;&#10;AI-generated content may be incorrect.">
            <a:extLst>
              <a:ext uri="{FF2B5EF4-FFF2-40B4-BE49-F238E27FC236}">
                <a16:creationId xmlns:a16="http://schemas.microsoft.com/office/drawing/2014/main" id="{73C5869A-F9A2-DE54-F36C-2A31A52AE1F1}"/>
              </a:ext>
            </a:extLst>
          </p:cNvPr>
          <p:cNvPicPr>
            <a:picLocks noChangeAspect="1"/>
          </p:cNvPicPr>
          <p:nvPr/>
        </p:nvPicPr>
        <p:blipFill>
          <a:blip r:embed="rId4"/>
          <a:srcRect l="36766"/>
          <a:stretch>
            <a:fillRect/>
          </a:stretch>
        </p:blipFill>
        <p:spPr>
          <a:xfrm>
            <a:off x="6195375" y="557189"/>
            <a:ext cx="5674893" cy="5743618"/>
          </a:xfrm>
          <a:prstGeom prst="rect">
            <a:avLst/>
          </a:prstGeom>
        </p:spPr>
      </p:pic>
      <p:sp>
        <p:nvSpPr>
          <p:cNvPr id="8" name="TextBox 7">
            <a:extLst>
              <a:ext uri="{FF2B5EF4-FFF2-40B4-BE49-F238E27FC236}">
                <a16:creationId xmlns:a16="http://schemas.microsoft.com/office/drawing/2014/main" id="{0A681C15-2C6A-AD6B-FFEE-96F2071CD8E0}"/>
              </a:ext>
            </a:extLst>
          </p:cNvPr>
          <p:cNvSpPr txBox="1"/>
          <p:nvPr/>
        </p:nvSpPr>
        <p:spPr>
          <a:xfrm>
            <a:off x="136479" y="5691116"/>
            <a:ext cx="5860148" cy="923330"/>
          </a:xfrm>
          <a:prstGeom prst="rect">
            <a:avLst/>
          </a:prstGeom>
          <a:noFill/>
        </p:spPr>
        <p:txBody>
          <a:bodyPr wrap="square" rtlCol="0">
            <a:spAutoFit/>
          </a:bodyPr>
          <a:lstStyle/>
          <a:p>
            <a:r>
              <a:rPr lang="en-US" b="1" dirty="0"/>
              <a:t>Khalil Rabah</a:t>
            </a:r>
            <a:r>
              <a:rPr lang="en-US" dirty="0"/>
              <a:t>, </a:t>
            </a:r>
            <a:r>
              <a:rPr lang="en-US" i="1" dirty="0"/>
              <a:t>Relocation, Among Other Things</a:t>
            </a:r>
            <a:r>
              <a:rPr lang="en-US" dirty="0"/>
              <a:t>, 2022, </a:t>
            </a:r>
          </a:p>
          <a:p>
            <a:r>
              <a:rPr lang="en-US" dirty="0"/>
              <a:t>multimedia installation, courtesy of the artist &amp; Galerie Sfeir-Semler. Exhibition view </a:t>
            </a:r>
            <a:r>
              <a:rPr lang="en-US" dirty="0" err="1"/>
              <a:t>Salzburger</a:t>
            </a:r>
            <a:r>
              <a:rPr lang="en-US" dirty="0"/>
              <a:t> </a:t>
            </a:r>
            <a:r>
              <a:rPr lang="en-US" dirty="0" err="1"/>
              <a:t>Kunstverein</a:t>
            </a:r>
            <a:r>
              <a:rPr lang="en-US" dirty="0"/>
              <a:t> 2022</a:t>
            </a:r>
          </a:p>
        </p:txBody>
      </p:sp>
    </p:spTree>
    <p:extLst>
      <p:ext uri="{BB962C8B-B14F-4D97-AF65-F5344CB8AC3E}">
        <p14:creationId xmlns:p14="http://schemas.microsoft.com/office/powerpoint/2010/main" val="2233942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3109</TotalTime>
  <Words>2002</Words>
  <Application>Microsoft Macintosh PowerPoint</Application>
  <PresentationFormat>Widescreen</PresentationFormat>
  <Paragraphs>107</Paragraphs>
  <Slides>35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aktiv-grotesk</vt:lpstr>
      <vt:lpstr>Aptos</vt:lpstr>
      <vt:lpstr>Aptos Display</vt:lpstr>
      <vt:lpstr>Arial</vt:lpstr>
      <vt:lpstr>Futura Medium</vt:lpstr>
      <vt:lpstr>Futura Medium</vt:lpstr>
      <vt:lpstr>Gill Sans MT</vt:lpstr>
      <vt:lpstr>Office Theme</vt:lpstr>
      <vt:lpstr>    Curating Collections for the Diasporic Imagination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Collection is consolidated by the coming together of 4 distinct nodes outlined as follows: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Omar Kholeif</dc:creator>
  <cp:lastModifiedBy>Dr. Omar Kholeif</cp:lastModifiedBy>
  <cp:revision>100</cp:revision>
  <dcterms:created xsi:type="dcterms:W3CDTF">2025-05-01T20:37:17Z</dcterms:created>
  <dcterms:modified xsi:type="dcterms:W3CDTF">2026-03-07T22:58:23Z</dcterms:modified>
</cp:coreProperties>
</file>