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/>
    <p:restoredTop sz="94658"/>
  </p:normalViewPr>
  <p:slideViewPr>
    <p:cSldViewPr snapToGrid="0">
      <p:cViewPr varScale="1">
        <p:scale>
          <a:sx n="69" d="100"/>
          <a:sy n="69" d="100"/>
        </p:scale>
        <p:origin x="22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0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7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49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1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10/3/25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10/3/25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7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10/3/25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6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4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jpg"/><Relationship Id="rId5" Type="http://schemas.microsoft.com/office/2007/relationships/media" Target="../media/media3.WAV"/><Relationship Id="rId10" Type="http://schemas.openxmlformats.org/officeDocument/2006/relationships/image" Target="../media/image5.jpg"/><Relationship Id="rId4" Type="http://schemas.openxmlformats.org/officeDocument/2006/relationships/audio" Target="../media/media2.WAV"/><Relationship Id="rId9" Type="http://schemas.openxmlformats.org/officeDocument/2006/relationships/image" Target="../media/image4.jp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63D5-9E4D-90B3-8461-16B1388D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41" y="0"/>
            <a:ext cx="11310917" cy="1052622"/>
          </a:xfrm>
        </p:spPr>
        <p:txBody>
          <a:bodyPr>
            <a:noAutofit/>
          </a:bodyPr>
          <a:lstStyle/>
          <a:p>
            <a:r>
              <a:rPr lang="en-US" sz="3200" dirty="0"/>
              <a:t>The Independent Urban Recording Studio as Creative Node: A Case Study of La Chunky Studio, Glasgow. </a:t>
            </a:r>
          </a:p>
        </p:txBody>
      </p:sp>
      <p:pic>
        <p:nvPicPr>
          <p:cNvPr id="5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5510E5B1-E906-4866-A38B-E32319946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052622"/>
            <a:ext cx="9753600" cy="2057400"/>
          </a:xfrm>
        </p:spPr>
      </p:pic>
      <p:pic>
        <p:nvPicPr>
          <p:cNvPr id="6" name="Picture 5" descr="A table and chairs in a courtyard&#10;&#10;AI-generated content may be incorrect.">
            <a:extLst>
              <a:ext uri="{FF2B5EF4-FFF2-40B4-BE49-F238E27FC236}">
                <a16:creationId xmlns:a16="http://schemas.microsoft.com/office/drawing/2014/main" id="{9C031755-45F4-AA21-7CA1-D6BCEAA5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87" r="4836" b="3419"/>
          <a:stretch>
            <a:fillRect/>
          </a:stretch>
        </p:blipFill>
        <p:spPr>
          <a:xfrm>
            <a:off x="440540" y="3110022"/>
            <a:ext cx="6095980" cy="3428990"/>
          </a:xfrm>
          <a:prstGeom prst="rect">
            <a:avLst/>
          </a:prstGeom>
        </p:spPr>
      </p:pic>
      <p:pic>
        <p:nvPicPr>
          <p:cNvPr id="8" name="Picture 7" descr="A person standing outside a store&#10;&#10;AI-generated content may be incorrect.">
            <a:extLst>
              <a:ext uri="{FF2B5EF4-FFF2-40B4-BE49-F238E27FC236}">
                <a16:creationId xmlns:a16="http://schemas.microsoft.com/office/drawing/2014/main" id="{04926A74-F809-965C-427A-1853BCDA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180298"/>
            <a:ext cx="4384582" cy="32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4FDB93-7298-55D5-0131-12C65CA00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05DDC3-8A63-9934-0477-870EC2ED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B09AC-5610-07DC-1F61-10DB9AE0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0211BA-E6F6-A3FB-3811-F01180A90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DDF5D603-C3E6-5AF6-A5F5-5FA5736B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CA98E-CDA9-001D-5653-206B9B146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5" name="Picture 4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7694963F-30A2-F0BD-3598-54C7177E5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80" y="892267"/>
            <a:ext cx="7545355" cy="56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29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23D526-FAFB-5980-84DD-265BAE06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piano and a piano keyboard&#10;&#10;AI-generated content may be incorrect.">
            <a:extLst>
              <a:ext uri="{FF2B5EF4-FFF2-40B4-BE49-F238E27FC236}">
                <a16:creationId xmlns:a16="http://schemas.microsoft.com/office/drawing/2014/main" id="{5C786A03-0C27-60FE-94D6-DBE6FA4B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5" y="321734"/>
            <a:ext cx="4352317" cy="2905170"/>
          </a:xfrm>
          <a:prstGeom prst="rect">
            <a:avLst/>
          </a:prstGeom>
        </p:spPr>
      </p:pic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BA063A16-E8A6-E3EB-857D-04F15A78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441566"/>
            <a:ext cx="5426764" cy="1139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desk and equipment&#10;&#10;AI-generated content may be incorrect.">
            <a:extLst>
              <a:ext uri="{FF2B5EF4-FFF2-40B4-BE49-F238E27FC236}">
                <a16:creationId xmlns:a16="http://schemas.microsoft.com/office/drawing/2014/main" id="{55033814-1E04-104B-AB56-0FB2BF0A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545514"/>
            <a:ext cx="5426764" cy="3622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96077-BDFB-D660-8BF2-91DFD61A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7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25510-B45E-3CD5-EDCF-7D194767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626511F8-BEC5-9B57-7BA8-F740103F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61327"/>
            <a:ext cx="4824998" cy="101324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sitting in a room playing instruments&#10;&#10;AI-generated content may be incorrect.">
            <a:extLst>
              <a:ext uri="{FF2B5EF4-FFF2-40B4-BE49-F238E27FC236}">
                <a16:creationId xmlns:a16="http://schemas.microsoft.com/office/drawing/2014/main" id="{C18D2BD3-2DA6-7F0B-18AC-C97705DE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58" y="624312"/>
            <a:ext cx="3017150" cy="22628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oom with a large sound mixer and a large sound mixer&#10;&#10;AI-generated content may be incorrect.">
            <a:extLst>
              <a:ext uri="{FF2B5EF4-FFF2-40B4-BE49-F238E27FC236}">
                <a16:creationId xmlns:a16="http://schemas.microsoft.com/office/drawing/2014/main" id="{26BBA77C-872A-D7C2-1152-0CA35F864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67" y="4315866"/>
            <a:ext cx="1460606" cy="1947475"/>
          </a:xfrm>
          <a:prstGeom prst="rect">
            <a:avLst/>
          </a:prstGeom>
        </p:spPr>
      </p:pic>
      <p:pic>
        <p:nvPicPr>
          <p:cNvPr id="13" name="Picture 12" descr="A group of men in a room&#10;&#10;AI-generated content may be incorrect.">
            <a:extLst>
              <a:ext uri="{FF2B5EF4-FFF2-40B4-BE49-F238E27FC236}">
                <a16:creationId xmlns:a16="http://schemas.microsoft.com/office/drawing/2014/main" id="{793F8536-0764-CF45-7368-261BD937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99" y="3504142"/>
            <a:ext cx="3678932" cy="2759199"/>
          </a:xfrm>
          <a:prstGeom prst="rect">
            <a:avLst/>
          </a:prstGeom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5E4AE49-48FA-0D30-BE5B-C72EF0C2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03" y="4315866"/>
            <a:ext cx="1903790" cy="1903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C43F1-F0F7-B376-3BE2-BAF3B05BA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62922-A76F-B5FB-B04B-9B930045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ano in a room&#10;&#10;AI-generated content may be incorrect.">
            <a:extLst>
              <a:ext uri="{FF2B5EF4-FFF2-40B4-BE49-F238E27FC236}">
                <a16:creationId xmlns:a16="http://schemas.microsoft.com/office/drawing/2014/main" id="{F2E97BF6-A770-8CE8-0839-DF3FA4FA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5" y="321734"/>
            <a:ext cx="4882638" cy="2905170"/>
          </a:xfrm>
          <a:prstGeom prst="rect">
            <a:avLst/>
          </a:prstGeom>
        </p:spPr>
      </p:pic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646E2390-F6F5-6E00-1256-AC1F9E52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441566"/>
            <a:ext cx="5426764" cy="11396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large desk and speakers&#10;&#10;AI-generated content may be incorrect.">
            <a:extLst>
              <a:ext uri="{FF2B5EF4-FFF2-40B4-BE49-F238E27FC236}">
                <a16:creationId xmlns:a16="http://schemas.microsoft.com/office/drawing/2014/main" id="{E727ACF7-4F3D-CA7F-3458-9EE83EBA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545513"/>
            <a:ext cx="5426764" cy="3622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959D5-095A-36A4-2501-EC2D8AF4F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7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7A4D2-1790-C44D-95BD-48761A632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5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roken electronic device on a table&#10;&#10;AI-generated content may be incorrect.">
            <a:extLst>
              <a:ext uri="{FF2B5EF4-FFF2-40B4-BE49-F238E27FC236}">
                <a16:creationId xmlns:a16="http://schemas.microsoft.com/office/drawing/2014/main" id="{A3CD4263-438E-747A-40DC-9C0281EA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E370D8BA-70FE-0C00-62A0-BB5120D5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669036"/>
            <a:ext cx="3252903" cy="243154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ano with wires and wires&#10;&#10;AI-generated content may be incorrect.">
            <a:extLst>
              <a:ext uri="{FF2B5EF4-FFF2-40B4-BE49-F238E27FC236}">
                <a16:creationId xmlns:a16="http://schemas.microsoft.com/office/drawing/2014/main" id="{243B00A8-0C21-C73F-BCCE-0398962F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chine with wires and other electronics&#10;&#10;AI-generated content may be incorrect.">
            <a:extLst>
              <a:ext uri="{FF2B5EF4-FFF2-40B4-BE49-F238E27FC236}">
                <a16:creationId xmlns:a16="http://schemas.microsoft.com/office/drawing/2014/main" id="{BE43474B-55B8-5E2A-3CC2-B28ECFBF5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0026B1EB-8715-15ED-4820-E2ADF0E1E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645970"/>
            <a:ext cx="3252903" cy="683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F9199-C617-6C97-8CA3-82FEB4F28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76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26BAA-BDA9-6A99-505F-30502894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67F8E3-6B58-F3E5-20A1-B278A2736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5613A-596A-69AB-44B6-861DD4027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FE35CF-06F5-F16F-4AA6-DC9128A54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DED5EDEC-EDEE-A928-35B9-428CD67A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1B189-D94F-F799-2AF6-8967534F6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A99D1A-4972-0704-929B-E17EA224E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0" y="888129"/>
            <a:ext cx="8436185" cy="56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7D6EA-3A4E-EDF2-5F48-581F6A81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DD01E956-E267-5AF0-A2D5-78D3BB94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1553469"/>
            <a:ext cx="3122143" cy="6556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music equipment on a table&#10;&#10;AI-generated content may be incorrect.">
            <a:extLst>
              <a:ext uri="{FF2B5EF4-FFF2-40B4-BE49-F238E27FC236}">
                <a16:creationId xmlns:a16="http://schemas.microsoft.com/office/drawing/2014/main" id="{8A4EED73-BC14-1474-18E4-C10CF0BA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a table with electronic devices&#10;&#10;AI-generated content may be incorrect.">
            <a:extLst>
              <a:ext uri="{FF2B5EF4-FFF2-40B4-BE49-F238E27FC236}">
                <a16:creationId xmlns:a16="http://schemas.microsoft.com/office/drawing/2014/main" id="{757E6EFD-59F0-065A-02CD-B5CA1C31A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 with electronic equipment&#10;&#10;AI-generated content may be incorrect.">
            <a:extLst>
              <a:ext uri="{FF2B5EF4-FFF2-40B4-BE49-F238E27FC236}">
                <a16:creationId xmlns:a16="http://schemas.microsoft.com/office/drawing/2014/main" id="{4685B316-43B3-ACC6-1131-4F63742B6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809578"/>
            <a:ext cx="3252903" cy="3252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77CE8D-BB01-2521-EDDE-F8A870205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0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1235E-54FA-AA95-8347-BB988C54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3AF5AF16-0A68-E05C-C868-43A64189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34" y="1419691"/>
            <a:ext cx="5148072" cy="10810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79B844-33AC-BFF5-965C-E1961ADB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66" y="4043430"/>
            <a:ext cx="2322576" cy="174193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0C336E42-E33A-9ECD-1E45-461A9B0B8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62" y="4583429"/>
            <a:ext cx="2322576" cy="66193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yellow poster with black lines&#10;&#10;AI-generated content may be incorrect.">
            <a:extLst>
              <a:ext uri="{FF2B5EF4-FFF2-40B4-BE49-F238E27FC236}">
                <a16:creationId xmlns:a16="http://schemas.microsoft.com/office/drawing/2014/main" id="{3D65F00E-2623-EEA5-574E-313BCB691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342" y="1366292"/>
            <a:ext cx="5120640" cy="413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2E6D-0B89-CCFD-212C-46DE4E179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4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6DA02-CE7E-AAEC-C83E-9B5714079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D339E0-ECD6-D539-83CD-1860B6FBE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D2369-66DA-A593-FFAC-178D7D14F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1CC4DF-6D8B-995C-B207-33927C0B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654229CA-A49B-56A1-1D0B-697F0E3A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095F4-4F23-B06D-3F31-149A29112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19384-1E60-2384-080B-F08871F9992E}"/>
              </a:ext>
            </a:extLst>
          </p:cNvPr>
          <p:cNvSpPr txBox="1"/>
          <p:nvPr/>
        </p:nvSpPr>
        <p:spPr>
          <a:xfrm>
            <a:off x="373252" y="1045029"/>
            <a:ext cx="938656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References</a:t>
            </a:r>
          </a:p>
          <a:p>
            <a:endParaRPr lang="en-US" sz="2000" b="1" dirty="0"/>
          </a:p>
          <a:p>
            <a:r>
              <a:rPr lang="en-US" sz="2000" b="1" dirty="0"/>
              <a:t>Burgess, G. 2014. “The History of Music Production” Oxford University Press</a:t>
            </a:r>
          </a:p>
          <a:p>
            <a:endParaRPr lang="en-US" sz="2000" b="1" dirty="0"/>
          </a:p>
          <a:p>
            <a:r>
              <a:rPr lang="en-US" sz="2000" b="1" dirty="0"/>
              <a:t>Watson, A. 2017. “Cultural Production in and Beyond the Recording Studio”. Routledge.</a:t>
            </a:r>
          </a:p>
          <a:p>
            <a:endParaRPr lang="en-US" sz="2000" b="1" dirty="0"/>
          </a:p>
          <a:p>
            <a:r>
              <a:rPr lang="en-GB" sz="2000" b="1" dirty="0"/>
              <a:t>Goldman, J., </a:t>
            </a:r>
            <a:r>
              <a:rPr lang="en-GB" sz="2000" b="1" dirty="0" err="1"/>
              <a:t>Gribenski</a:t>
            </a:r>
            <a:r>
              <a:rPr lang="en-GB" sz="2000" b="1" dirty="0"/>
              <a:t>, F., Romão, J., 2020. A Connected History and Geography of Studios. Contemp. Music Rev. 39, 639–647.</a:t>
            </a:r>
          </a:p>
          <a:p>
            <a:endParaRPr lang="en-GB" sz="2000" b="1" dirty="0"/>
          </a:p>
          <a:p>
            <a:r>
              <a:rPr lang="en-US" sz="2000" b="1" dirty="0"/>
              <a:t>Hennion,  A. 1989. An Intermediary Between Production and Consumption: The Producer of Popular Music. Science, Technology &amp; Human Values. Vol 14 No 4. Sage. </a:t>
            </a:r>
          </a:p>
          <a:p>
            <a:endParaRPr lang="en-US" sz="2000" b="1" dirty="0"/>
          </a:p>
          <a:p>
            <a:r>
              <a:rPr lang="en-US" sz="2000" b="1" dirty="0"/>
              <a:t>Bates, E. 2020. </a:t>
            </a:r>
            <a:r>
              <a:rPr lang="en-GB" sz="2000" b="1" dirty="0"/>
              <a:t>Recording Studios since 1970 </a:t>
            </a:r>
            <a:r>
              <a:rPr lang="en-US" sz="2000" b="1" i="1" dirty="0"/>
              <a:t>In the “Bloomsbury Handbook of Music Production”. </a:t>
            </a:r>
            <a:r>
              <a:rPr lang="en-US" sz="2000" b="1" dirty="0"/>
              <a:t>Bloomsbury.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82B4D21E-D1BF-CCE1-5D57-ACC1D82B4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67" y="1261327"/>
            <a:ext cx="4824998" cy="101324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oom with a guitar and microphones&#10;&#10;AI-generated content may be incorrect.">
            <a:extLst>
              <a:ext uri="{FF2B5EF4-FFF2-40B4-BE49-F238E27FC236}">
                <a16:creationId xmlns:a16="http://schemas.microsoft.com/office/drawing/2014/main" id="{A9218BD7-676C-5714-3F32-B8A42E637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600" y="624312"/>
            <a:ext cx="4022867" cy="226286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ano in a room&#10;&#10;AI-generated content may be incorrect.">
            <a:extLst>
              <a:ext uri="{FF2B5EF4-FFF2-40B4-BE49-F238E27FC236}">
                <a16:creationId xmlns:a16="http://schemas.microsoft.com/office/drawing/2014/main" id="{6C5CE315-7F53-2A17-3E28-DA7CA3593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872" y="4194672"/>
            <a:ext cx="2760564" cy="2070423"/>
          </a:xfrm>
          <a:prstGeom prst="rect">
            <a:avLst/>
          </a:prstGeom>
        </p:spPr>
      </p:pic>
      <p:pic>
        <p:nvPicPr>
          <p:cNvPr id="8" name="Picture 7" descr="A group of people playing music&#10;&#10;AI-generated content may be incorrect.">
            <a:extLst>
              <a:ext uri="{FF2B5EF4-FFF2-40B4-BE49-F238E27FC236}">
                <a16:creationId xmlns:a16="http://schemas.microsoft.com/office/drawing/2014/main" id="{2F716487-00D4-A664-A887-B46FCC334B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0049" y="3504142"/>
            <a:ext cx="4133631" cy="2759199"/>
          </a:xfrm>
          <a:prstGeom prst="rect">
            <a:avLst/>
          </a:prstGeom>
        </p:spPr>
      </p:pic>
      <p:pic>
        <p:nvPicPr>
          <p:cNvPr id="17" name="Picture 16" descr="A group of people sitting in a room playing instruments&#10;&#10;AI-generated content may be incorrect.">
            <a:extLst>
              <a:ext uri="{FF2B5EF4-FFF2-40B4-BE49-F238E27FC236}">
                <a16:creationId xmlns:a16="http://schemas.microsoft.com/office/drawing/2014/main" id="{AF3B4F68-72A6-4D24-6EA4-1CB9005123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2105" y="4315866"/>
            <a:ext cx="2538386" cy="1903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BC0F0-DBA8-98F8-A225-1B32E8420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18" name="DOOWOPFRIDAY.WAV">
            <a:hlinkClick r:id="" action="ppaction://media"/>
            <a:extLst>
              <a:ext uri="{FF2B5EF4-FFF2-40B4-BE49-F238E27FC236}">
                <a16:creationId xmlns:a16="http://schemas.microsoft.com/office/drawing/2014/main" id="{64286832-105A-1757-57B9-700BFF0AE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7067" y="2616200"/>
            <a:ext cx="812800" cy="812800"/>
          </a:xfrm>
          <a:prstGeom prst="rect">
            <a:avLst/>
          </a:prstGeom>
        </p:spPr>
      </p:pic>
      <p:pic>
        <p:nvPicPr>
          <p:cNvPr id="19" name="CHOOCHOOMASTER2.WAV">
            <a:hlinkClick r:id="" action="ppaction://media"/>
            <a:extLst>
              <a:ext uri="{FF2B5EF4-FFF2-40B4-BE49-F238E27FC236}">
                <a16:creationId xmlns:a16="http://schemas.microsoft.com/office/drawing/2014/main" id="{12606E76-60E1-09A4-720A-A0DB359D44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5666" y="2616200"/>
            <a:ext cx="812800" cy="812800"/>
          </a:xfrm>
          <a:prstGeom prst="rect">
            <a:avLst/>
          </a:prstGeom>
        </p:spPr>
      </p:pic>
      <p:pic>
        <p:nvPicPr>
          <p:cNvPr id="20" name="NATIONMASTER">
            <a:hlinkClick r:id="" action="ppaction://media"/>
            <a:extLst>
              <a:ext uri="{FF2B5EF4-FFF2-40B4-BE49-F238E27FC236}">
                <a16:creationId xmlns:a16="http://schemas.microsoft.com/office/drawing/2014/main" id="{22711C03-243A-1392-C2F7-8FCC40246C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94332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5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4AEEF-38B6-3CEE-4792-B6C19614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5B2282-5012-987D-3BC6-FBB094D1E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807006-3772-3B5F-C166-D59218C47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EFB5D-2BFD-9C95-04ED-12BA5E63A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30CB18A0-585E-FF27-9936-351733EFD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83608-D109-FF20-E85C-722E8572D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5" name="the week clip.m4v">
            <a:hlinkClick r:id="" action="ppaction://media"/>
            <a:extLst>
              <a:ext uri="{FF2B5EF4-FFF2-40B4-BE49-F238E27FC236}">
                <a16:creationId xmlns:a16="http://schemas.microsoft.com/office/drawing/2014/main" id="{E31A5095-3DD9-92AB-9708-DFA91791A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720" y="888129"/>
            <a:ext cx="7413217" cy="5559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8E43C-FC66-C6EA-87A7-2800FBD6ED79}"/>
              </a:ext>
            </a:extLst>
          </p:cNvPr>
          <p:cNvSpPr txBox="1"/>
          <p:nvPr/>
        </p:nvSpPr>
        <p:spPr>
          <a:xfrm>
            <a:off x="8209948" y="2394270"/>
            <a:ext cx="2762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Theme from “That Was the Week We Watched” BBC2, 2002. Composers, Breslin &amp; McGeoch</a:t>
            </a:r>
          </a:p>
        </p:txBody>
      </p:sp>
    </p:spTree>
    <p:extLst>
      <p:ext uri="{BB962C8B-B14F-4D97-AF65-F5344CB8AC3E}">
        <p14:creationId xmlns:p14="http://schemas.microsoft.com/office/powerpoint/2010/main" val="15678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F6E21-70FF-9004-2FA3-D427CD2A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1CC41281-8812-A559-FA54-7BCC063B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024013"/>
            <a:ext cx="4116701" cy="8645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music albums&#10;&#10;AI-generated content may be incorrect.">
            <a:extLst>
              <a:ext uri="{FF2B5EF4-FFF2-40B4-BE49-F238E27FC236}">
                <a16:creationId xmlns:a16="http://schemas.microsoft.com/office/drawing/2014/main" id="{EDD8DE06-2EEB-9F98-12AD-F8C260C0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162" y="3006496"/>
            <a:ext cx="3385159" cy="3385159"/>
          </a:xfrm>
          <a:prstGeom prst="rect">
            <a:avLst/>
          </a:prstGeom>
        </p:spPr>
      </p:pic>
      <p:pic>
        <p:nvPicPr>
          <p:cNvPr id="13" name="Picture 12" descr="A white house with a blue sky&#10;&#10;AI-generated content may be incorrect.">
            <a:extLst>
              <a:ext uri="{FF2B5EF4-FFF2-40B4-BE49-F238E27FC236}">
                <a16:creationId xmlns:a16="http://schemas.microsoft.com/office/drawing/2014/main" id="{69E014DB-0998-DE38-D8E2-695B3FEE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86" y="416932"/>
            <a:ext cx="3244943" cy="37683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55FA1-BF25-BF6F-BE5A-72BC38DE2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2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D6173-9FE8-126F-B35B-11285F00F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3841C1-A3CB-E5E2-8941-84AD1BF8C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416C0-AFE2-41CB-FAE3-48FCF669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5E073E-330F-EE71-E17B-BEC6DB982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B2FD85CF-DFB5-195D-6967-93B15D3EE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4127A-F945-6903-2BFB-7B460067B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7" name="Picture 6" descr="An open book with text and a group of people&#10;&#10;AI-generated content may be incorrect.">
            <a:extLst>
              <a:ext uri="{FF2B5EF4-FFF2-40B4-BE49-F238E27FC236}">
                <a16:creationId xmlns:a16="http://schemas.microsoft.com/office/drawing/2014/main" id="{DFF6ED20-67AF-DACF-3FF7-3E6E22CB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03" y="888129"/>
            <a:ext cx="7723001" cy="5792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3D8E-D829-42DD-0F66-12AAFE76CAA3}"/>
              </a:ext>
            </a:extLst>
          </p:cNvPr>
          <p:cNvSpPr txBox="1"/>
          <p:nvPr/>
        </p:nvSpPr>
        <p:spPr>
          <a:xfrm>
            <a:off x="9516140" y="3784254"/>
            <a:ext cx="2053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“The History of Music Production” Richard James Burgess, 2014.</a:t>
            </a:r>
          </a:p>
        </p:txBody>
      </p:sp>
    </p:spTree>
    <p:extLst>
      <p:ext uri="{BB962C8B-B14F-4D97-AF65-F5344CB8AC3E}">
        <p14:creationId xmlns:p14="http://schemas.microsoft.com/office/powerpoint/2010/main" val="367422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1C9B26-1831-ECD5-AE62-A8918B0B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2EC944-9CDC-336B-8347-C1AC2E68A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F9AF0-5D9B-C078-8DB7-BC1CE9CC3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C1B56C-BE8D-B5B1-E141-CE6AE987B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6F6F6C82-9AD6-AECF-C51D-7CBE82440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" y="153743"/>
            <a:ext cx="2401331" cy="506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37505F-7007-6FC9-C0CA-8403EAA6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  <p:pic>
        <p:nvPicPr>
          <p:cNvPr id="7" name="Picture 6" descr="A drawing of a heart shaped abacus&#10;&#10;AI-generated content may be incorrect.">
            <a:extLst>
              <a:ext uri="{FF2B5EF4-FFF2-40B4-BE49-F238E27FC236}">
                <a16:creationId xmlns:a16="http://schemas.microsoft.com/office/drawing/2014/main" id="{AF5DD764-4985-203A-8513-2F0FF1DAF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94" y="939800"/>
            <a:ext cx="6272668" cy="6071943"/>
          </a:xfrm>
          <a:prstGeom prst="rect">
            <a:avLst/>
          </a:prstGeom>
        </p:spPr>
      </p:pic>
      <p:pic>
        <p:nvPicPr>
          <p:cNvPr id="9" name="Picture 8" descr="A building with a large satellite dish&#10;&#10;AI-generated content may be incorrect.">
            <a:extLst>
              <a:ext uri="{FF2B5EF4-FFF2-40B4-BE49-F238E27FC236}">
                <a16:creationId xmlns:a16="http://schemas.microsoft.com/office/drawing/2014/main" id="{B7ACD219-9557-9A85-B2AE-F165C273F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056722"/>
            <a:ext cx="4252686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6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7EDE1-AB0B-08EE-4B8D-77502763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FDD1A6C4-887C-87FB-1E57-16C83309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024013"/>
            <a:ext cx="4116701" cy="8645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un Studio with a sign on the side&#10;&#10;AI-generated content may be incorrect.">
            <a:extLst>
              <a:ext uri="{FF2B5EF4-FFF2-40B4-BE49-F238E27FC236}">
                <a16:creationId xmlns:a16="http://schemas.microsoft.com/office/drawing/2014/main" id="{6C2B08C2-6131-827C-4340-C4C4CDA8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99" y="3326288"/>
            <a:ext cx="4128685" cy="2745575"/>
          </a:xfrm>
          <a:prstGeom prst="rect">
            <a:avLst/>
          </a:prstGeom>
        </p:spPr>
      </p:pic>
      <p:pic>
        <p:nvPicPr>
          <p:cNvPr id="7" name="Picture 6" descr="A building with a balcony&#10;&#10;AI-generated content may be incorrect.">
            <a:extLst>
              <a:ext uri="{FF2B5EF4-FFF2-40B4-BE49-F238E27FC236}">
                <a16:creationId xmlns:a16="http://schemas.microsoft.com/office/drawing/2014/main" id="{07E09A4D-45BE-572E-680E-464F641E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86" y="1153194"/>
            <a:ext cx="3244943" cy="22957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69FC1-8172-B5AC-A502-07B7F490C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EB9B0C-EBB1-88EF-5164-B6356543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 parked on the side of a street&#10;&#10;AI-generated content may be incorrect.">
            <a:extLst>
              <a:ext uri="{FF2B5EF4-FFF2-40B4-BE49-F238E27FC236}">
                <a16:creationId xmlns:a16="http://schemas.microsoft.com/office/drawing/2014/main" id="{BB151030-EECC-51B2-E150-0602A9D0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43181"/>
            <a:ext cx="3122143" cy="20762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arge crane next to a body of water&#10;&#10;AI-generated content may be incorrect.">
            <a:extLst>
              <a:ext uri="{FF2B5EF4-FFF2-40B4-BE49-F238E27FC236}">
                <a16:creationId xmlns:a16="http://schemas.microsoft.com/office/drawing/2014/main" id="{97609ADC-DF9C-5130-8692-969E50C2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949599"/>
            <a:ext cx="3252903" cy="187041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eople walking on the sidewalk&#10;&#10;AI-generated content may be incorrect.">
            <a:extLst>
              <a:ext uri="{FF2B5EF4-FFF2-40B4-BE49-F238E27FC236}">
                <a16:creationId xmlns:a16="http://schemas.microsoft.com/office/drawing/2014/main" id="{BBD5D8C9-9D03-CCA2-3DBD-09F47298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9" y="3873992"/>
            <a:ext cx="3104943" cy="222003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1C141-45FE-6223-9DDE-5C2FD87E8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809578"/>
            <a:ext cx="3252903" cy="3252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AB463A15-4C8D-72CD-9C8C-EAFDA5347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645970"/>
            <a:ext cx="3252903" cy="683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FB945-15B3-F14F-AA36-82EDD6974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AD34C-1510-E022-A588-91275A79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logo&#10;&#10;AI-generated content may be incorrect.">
            <a:extLst>
              <a:ext uri="{FF2B5EF4-FFF2-40B4-BE49-F238E27FC236}">
                <a16:creationId xmlns:a16="http://schemas.microsoft.com/office/drawing/2014/main" id="{3389F3E8-1F13-5C58-CB7E-A11F69FD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61327"/>
            <a:ext cx="4824998" cy="10132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treet with buildings and cars&#10;&#10;AI-generated content may be incorrect.">
            <a:extLst>
              <a:ext uri="{FF2B5EF4-FFF2-40B4-BE49-F238E27FC236}">
                <a16:creationId xmlns:a16="http://schemas.microsoft.com/office/drawing/2014/main" id="{0A5C2509-D13B-B772-EFC4-351483B5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43" y="624312"/>
            <a:ext cx="4738980" cy="226286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treet with buildings and stairs&#10;&#10;AI-generated content may be incorrect.">
            <a:extLst>
              <a:ext uri="{FF2B5EF4-FFF2-40B4-BE49-F238E27FC236}">
                <a16:creationId xmlns:a16="http://schemas.microsoft.com/office/drawing/2014/main" id="{626FDF60-E46E-C7DB-BD55-B8818997A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4413131"/>
            <a:ext cx="2634207" cy="1752945"/>
          </a:xfrm>
          <a:prstGeom prst="rect">
            <a:avLst/>
          </a:prstGeom>
        </p:spPr>
      </p:pic>
      <p:pic>
        <p:nvPicPr>
          <p:cNvPr id="24" name="Picture 23" descr="A person walking on a street&#10;&#10;AI-generated content may be incorrect.">
            <a:extLst>
              <a:ext uri="{FF2B5EF4-FFF2-40B4-BE49-F238E27FC236}">
                <a16:creationId xmlns:a16="http://schemas.microsoft.com/office/drawing/2014/main" id="{CC0FBD6E-508A-EBD0-B9D1-52B2F443B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30" y="3710066"/>
            <a:ext cx="4173070" cy="2347351"/>
          </a:xfrm>
          <a:prstGeom prst="rect">
            <a:avLst/>
          </a:prstGeom>
        </p:spPr>
      </p:pic>
      <p:pic>
        <p:nvPicPr>
          <p:cNvPr id="18" name="Picture 17" descr="A yellow building with stairs and a bike parked in front of it&#10;&#10;AI-generated content may be incorrect.">
            <a:extLst>
              <a:ext uri="{FF2B5EF4-FFF2-40B4-BE49-F238E27FC236}">
                <a16:creationId xmlns:a16="http://schemas.microsoft.com/office/drawing/2014/main" id="{F6CC3AF7-7C3A-59C8-D1A8-E01EB519C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064" y="4408588"/>
            <a:ext cx="2674468" cy="1718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F860-FC29-C8D5-4ABA-BFE5C3B85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80" y="0"/>
            <a:ext cx="2181820" cy="8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4656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173</Words>
  <Application>Microsoft Macintosh PowerPoint</Application>
  <PresentationFormat>Widescreen</PresentationFormat>
  <Paragraphs>15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Avenir Next LT Pro</vt:lpstr>
      <vt:lpstr>Grandview Display</vt:lpstr>
      <vt:lpstr>DashVTI</vt:lpstr>
      <vt:lpstr>The Independent Urban Recording Studio as Creative Node: A Case Study of La Chunky Studio, Glasgow.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Breslin, Ronan</dc:creator>
  <cp:lastModifiedBy>Breslin, Ronan</cp:lastModifiedBy>
  <cp:revision>5</cp:revision>
  <dcterms:created xsi:type="dcterms:W3CDTF">2025-10-02T22:21:16Z</dcterms:created>
  <dcterms:modified xsi:type="dcterms:W3CDTF">2025-10-03T22:35:52Z</dcterms:modified>
</cp:coreProperties>
</file>