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67" r:id="rId5"/>
    <p:sldId id="272" r:id="rId6"/>
    <p:sldId id="263" r:id="rId7"/>
    <p:sldId id="265" r:id="rId8"/>
    <p:sldId id="266" r:id="rId9"/>
    <p:sldId id="269" r:id="rId10"/>
    <p:sldId id="271" r:id="rId11"/>
    <p:sldId id="268" r:id="rId1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94581"/>
  </p:normalViewPr>
  <p:slideViewPr>
    <p:cSldViewPr snapToGrid="0">
      <p:cViewPr varScale="1">
        <p:scale>
          <a:sx n="99" d="100"/>
          <a:sy n="99"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77E4-EF24-7AC2-2D1F-CB931D820A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B77CA5D-6063-FCD4-E6D7-68C3C2DE6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AAF65F-3220-B1A8-DC91-16E63CF5E9B1}"/>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FF51A7CA-E35D-E35D-3194-ACDDEBE2B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30812-F1D0-6966-F5CB-CE16C700BE59}"/>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148494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7D96-96A2-5730-54A0-C6BC5959CC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B209FD5-525D-6C00-ECBA-59B1C013C5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CADB50-8817-BD1E-E685-C5623D993855}"/>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F76C61C6-EA9E-0419-E1CB-C7F0FED101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E45C2-96A9-40B7-0A9A-3AE5BC70111C}"/>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324710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91B36-4EEB-333F-C7D8-F47697607C9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4091D5F-3233-7E34-599D-D31AE1BF76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63CD44-A0DD-A716-B706-9A81B437427B}"/>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758C8FD2-BB11-A7B0-1CAC-38E5FE91C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63204-F5E5-B422-BD04-C6A893746F76}"/>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392249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6058-415B-45AC-82F0-D4051330E8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F55D72-11FC-C4C6-03FD-7852818ED8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575BEF-9D45-F5B9-94B5-83666D2D7283}"/>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A5C3E9C0-C46F-0CDA-2EE4-3769DEE58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9416A-51B4-9E5A-7014-3C4B15FD1B99}"/>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17263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77AE-91A2-E668-4BFC-F3EF84D412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F54C02C-FC62-9309-00EB-59070C33B7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E3ACD0-B003-2E05-394F-C8F20D772A34}"/>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4B4F604E-6AF4-4833-5A30-A001EED11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896713-78C6-1341-CA82-5FCB935ACF13}"/>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27351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C4BC-9C96-A99A-F0C2-67745D88B1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10FDC9-7BBD-2382-2849-35EF436BB1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4C73169-5EBC-2FBB-9D51-0BB0CAD618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3C3DAA4-7E98-C70F-D205-FD783F9102D4}"/>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6" name="Footer Placeholder 5">
            <a:extLst>
              <a:ext uri="{FF2B5EF4-FFF2-40B4-BE49-F238E27FC236}">
                <a16:creationId xmlns:a16="http://schemas.microsoft.com/office/drawing/2014/main" id="{B5A755E9-E394-2D0E-8F98-C2C6A7A358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15C253-BC2B-72EA-0818-A2F8FE14F650}"/>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311015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970B-F9B4-9F71-2245-5FE9C245A27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1A0336C-250D-ADAF-669D-56DB741EA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B24CFF-C170-3292-586D-FB15A64275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1C3B3B1-5D7A-AA89-3F8F-B18895127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16BAB7-40C6-A026-A60F-1680177CA8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79E351F-1855-D345-5209-2D17004F033C}"/>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8" name="Footer Placeholder 7">
            <a:extLst>
              <a:ext uri="{FF2B5EF4-FFF2-40B4-BE49-F238E27FC236}">
                <a16:creationId xmlns:a16="http://schemas.microsoft.com/office/drawing/2014/main" id="{31FAC5A5-7378-54AB-D71A-6932E71224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E53B96-2BFE-00C1-3A68-46F31FAF494B}"/>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400595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0788-EE52-8E52-D6C4-761C225EDD0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4A7D2FC-898D-3BE2-1F80-90583326C2B8}"/>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4" name="Footer Placeholder 3">
            <a:extLst>
              <a:ext uri="{FF2B5EF4-FFF2-40B4-BE49-F238E27FC236}">
                <a16:creationId xmlns:a16="http://schemas.microsoft.com/office/drawing/2014/main" id="{22F8F42B-E9C2-0FB5-61EC-DEC46DFC22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BD5183-B4D1-2C73-A0B7-A64182F056D0}"/>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68493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A32E6-974A-B8A1-DA95-D20D4292FB98}"/>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3" name="Footer Placeholder 2">
            <a:extLst>
              <a:ext uri="{FF2B5EF4-FFF2-40B4-BE49-F238E27FC236}">
                <a16:creationId xmlns:a16="http://schemas.microsoft.com/office/drawing/2014/main" id="{49565F7C-ADB0-0DB2-D9EA-7A887D4C51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2BABE3-4277-61D4-2969-BB3639FEE696}"/>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160443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374C-9282-2215-8CE0-B8421A827D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F1AFCE-CD28-7246-D7AA-E3803BAD5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E31AB80-43A5-A2FD-4C84-1F547FB7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8D1477-3027-33CE-FF35-C872B84DDB35}"/>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6" name="Footer Placeholder 5">
            <a:extLst>
              <a:ext uri="{FF2B5EF4-FFF2-40B4-BE49-F238E27FC236}">
                <a16:creationId xmlns:a16="http://schemas.microsoft.com/office/drawing/2014/main" id="{84E66589-0D47-486C-A0A6-637D7083C8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DE1923-15B1-D9CC-E0E2-5650CB0DDF18}"/>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98713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715F-111C-CED2-18EA-FB88985367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5CA6B01-037D-61EF-75FC-6949A6FD0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5E1338-207D-E4D6-EF5D-BA9573828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177D27-F4C8-B03E-9AFE-CE875078350E}"/>
              </a:ext>
            </a:extLst>
          </p:cNvPr>
          <p:cNvSpPr>
            <a:spLocks noGrp="1"/>
          </p:cNvSpPr>
          <p:nvPr>
            <p:ph type="dt" sz="half" idx="10"/>
          </p:nvPr>
        </p:nvSpPr>
        <p:spPr/>
        <p:txBody>
          <a:bodyPr/>
          <a:lstStyle/>
          <a:p>
            <a:fld id="{44E4E66E-1DE1-FE47-909A-06587D43B5A1}" type="datetimeFigureOut">
              <a:rPr lang="en-GB" smtClean="0"/>
              <a:t>13/02/2026</a:t>
            </a:fld>
            <a:endParaRPr lang="en-GB"/>
          </a:p>
        </p:txBody>
      </p:sp>
      <p:sp>
        <p:nvSpPr>
          <p:cNvPr id="6" name="Footer Placeholder 5">
            <a:extLst>
              <a:ext uri="{FF2B5EF4-FFF2-40B4-BE49-F238E27FC236}">
                <a16:creationId xmlns:a16="http://schemas.microsoft.com/office/drawing/2014/main" id="{1FC74D7E-3C35-F3F6-B593-FE42240B6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2EC0BF-255D-E41D-04FF-FF788AE4684D}"/>
              </a:ext>
            </a:extLst>
          </p:cNvPr>
          <p:cNvSpPr>
            <a:spLocks noGrp="1"/>
          </p:cNvSpPr>
          <p:nvPr>
            <p:ph type="sldNum" sz="quarter" idx="12"/>
          </p:nvPr>
        </p:nvSpPr>
        <p:spPr/>
        <p:txBody>
          <a:bodyPr/>
          <a:lstStyle/>
          <a:p>
            <a:fld id="{2B770515-AEFC-3F4D-A909-5D60DE0D12D8}" type="slidenum">
              <a:rPr lang="en-GB" smtClean="0"/>
              <a:t>‹#›</a:t>
            </a:fld>
            <a:endParaRPr lang="en-GB"/>
          </a:p>
        </p:txBody>
      </p:sp>
    </p:spTree>
    <p:extLst>
      <p:ext uri="{BB962C8B-B14F-4D97-AF65-F5344CB8AC3E}">
        <p14:creationId xmlns:p14="http://schemas.microsoft.com/office/powerpoint/2010/main" val="6104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AAB64-3D1F-B246-50D0-DC30BFBEC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CC2AB0F-FDEE-67C7-6ECE-1F89CB69E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9A09A48-6848-485A-51C7-BE651BFBB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E4E66E-1DE1-FE47-909A-06587D43B5A1}" type="datetimeFigureOut">
              <a:rPr lang="en-GB" smtClean="0"/>
              <a:t>13/02/2026</a:t>
            </a:fld>
            <a:endParaRPr lang="en-GB"/>
          </a:p>
        </p:txBody>
      </p:sp>
      <p:sp>
        <p:nvSpPr>
          <p:cNvPr id="5" name="Footer Placeholder 4">
            <a:extLst>
              <a:ext uri="{FF2B5EF4-FFF2-40B4-BE49-F238E27FC236}">
                <a16:creationId xmlns:a16="http://schemas.microsoft.com/office/drawing/2014/main" id="{2158DA41-E7D2-C2B7-44D8-270CA9F1F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610AABF-0298-68CC-AC06-7F0601FA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770515-AEFC-3F4D-A909-5D60DE0D12D8}" type="slidenum">
              <a:rPr lang="en-GB" smtClean="0"/>
              <a:t>‹#›</a:t>
            </a:fld>
            <a:endParaRPr lang="en-GB"/>
          </a:p>
        </p:txBody>
      </p:sp>
    </p:spTree>
    <p:extLst>
      <p:ext uri="{BB962C8B-B14F-4D97-AF65-F5344CB8AC3E}">
        <p14:creationId xmlns:p14="http://schemas.microsoft.com/office/powerpoint/2010/main" val="203286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wodzinska@gsa.ac.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R4uwKnGxf4&amp;ab_channel=OliFrost" TargetMode="External"/><Relationship Id="rId2" Type="http://schemas.openxmlformats.org/officeDocument/2006/relationships/hyperlink" Target="https://atmos.earth/practicing-ecosensibility-zheng-b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pplewebdata://05F37E5B-DE78-4679-A2BA-178805A643FD/assetmanager.ques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hengbo.org/2021_WWC.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set Manager Quest">
            <a:extLst>
              <a:ext uri="{FF2B5EF4-FFF2-40B4-BE49-F238E27FC236}">
                <a16:creationId xmlns:a16="http://schemas.microsoft.com/office/drawing/2014/main" id="{3388AF02-B2D4-416A-0107-ADFF6E40B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270" y="2971800"/>
            <a:ext cx="6117729"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C65375-BD7B-2694-AFA5-3CC1C06AB4CB}"/>
              </a:ext>
            </a:extLst>
          </p:cNvPr>
          <p:cNvSpPr txBox="1"/>
          <p:nvPr/>
        </p:nvSpPr>
        <p:spPr>
          <a:xfrm>
            <a:off x="459580" y="361814"/>
            <a:ext cx="9433720" cy="5795626"/>
          </a:xfrm>
          <a:prstGeom prst="rect">
            <a:avLst/>
          </a:prstGeom>
          <a:noFill/>
        </p:spPr>
        <p:txBody>
          <a:bodyPr wrap="square" rtlCol="0">
            <a:spAutoFit/>
          </a:bodyPr>
          <a:lstStyle/>
          <a:p>
            <a:pPr>
              <a:lnSpc>
                <a:spcPct val="150000"/>
              </a:lnSpc>
              <a:spcAft>
                <a:spcPts val="800"/>
              </a:spcAft>
            </a:pPr>
            <a:r>
              <a:rPr lang="en-GB" sz="2500" kern="100" dirty="0">
                <a:latin typeface="Helvetica" pitchFamily="2" charset="0"/>
                <a:ea typeface="DengXian" panose="02010600030101010101" pitchFamily="2" charset="-122"/>
                <a:cs typeface="Calibri" panose="020F0502020204030204" pitchFamily="34" charset="0"/>
              </a:rPr>
              <a:t>Can</a:t>
            </a:r>
            <a:r>
              <a:rPr lang="en-GB" sz="2500" kern="100" dirty="0">
                <a:effectLst/>
                <a:latin typeface="Helvetica" pitchFamily="2" charset="0"/>
                <a:ea typeface="DengXian" panose="02010600030101010101" pitchFamily="2" charset="-122"/>
                <a:cs typeface="Calibri" panose="020F0502020204030204" pitchFamily="34" charset="0"/>
              </a:rPr>
              <a:t> participatory storytelling in contemporary art broaden imaginations of and beyond petrocultures?</a:t>
            </a:r>
          </a:p>
          <a:p>
            <a:pPr>
              <a:lnSpc>
                <a:spcPct val="150000"/>
              </a:lnSpc>
              <a:spcAft>
                <a:spcPts val="800"/>
              </a:spcAft>
            </a:pPr>
            <a:r>
              <a:rPr lang="en-GB" sz="2000" kern="100" dirty="0">
                <a:latin typeface="Helvetica" pitchFamily="2" charset="0"/>
                <a:ea typeface="DengXian" panose="02010600030101010101" pitchFamily="2" charset="-122"/>
                <a:cs typeface="Calibri" panose="020F0502020204030204" pitchFamily="34" charset="0"/>
              </a:rPr>
              <a:t>A comparative study</a:t>
            </a:r>
          </a:p>
          <a:p>
            <a:pPr>
              <a:lnSpc>
                <a:spcPct val="115000"/>
              </a:lnSpc>
              <a:spcAft>
                <a:spcPts val="800"/>
              </a:spcAft>
            </a:pPr>
            <a:endParaRPr lang="en-GB" sz="1800" kern="100" dirty="0">
              <a:effectLst/>
              <a:latin typeface="Helvetica" pitchFamily="2" charset="0"/>
              <a:ea typeface="DengXian" panose="02010600030101010101" pitchFamily="2" charset="-122"/>
              <a:cs typeface="Calibri" panose="020F0502020204030204" pitchFamily="34" charset="0"/>
            </a:endParaRPr>
          </a:p>
          <a:p>
            <a:pPr>
              <a:lnSpc>
                <a:spcPct val="115000"/>
              </a:lnSpc>
              <a:spcAft>
                <a:spcPts val="800"/>
              </a:spcAft>
            </a:pPr>
            <a:endParaRPr lang="en-GB" sz="1800" kern="100" dirty="0">
              <a:effectLst/>
              <a:latin typeface="Helvetica" pitchFamily="2" charset="0"/>
              <a:ea typeface="DengXian" panose="02010600030101010101" pitchFamily="2" charset="-122"/>
              <a:cs typeface="Calibri" panose="020F0502020204030204" pitchFamily="34" charset="0"/>
            </a:endParaRPr>
          </a:p>
          <a:p>
            <a:pPr>
              <a:lnSpc>
                <a:spcPct val="115000"/>
              </a:lnSpc>
              <a:spcAft>
                <a:spcPts val="800"/>
              </a:spcAft>
            </a:pPr>
            <a:r>
              <a:rPr lang="en-GB" sz="2000" kern="100" dirty="0">
                <a:latin typeface="Helvetica" pitchFamily="2" charset="0"/>
                <a:ea typeface="DengXian" panose="02010600030101010101" pitchFamily="2" charset="-122"/>
                <a:cs typeface="Calibri" panose="020F0502020204030204" pitchFamily="34" charset="0"/>
              </a:rPr>
              <a:t>Agnieszka Wodzińska </a:t>
            </a:r>
          </a:p>
          <a:p>
            <a:pPr>
              <a:lnSpc>
                <a:spcPct val="115000"/>
              </a:lnSpc>
              <a:spcAft>
                <a:spcPts val="800"/>
              </a:spcAft>
            </a:pPr>
            <a:r>
              <a:rPr lang="en-GB" sz="2000" kern="100" dirty="0">
                <a:latin typeface="Helvetica" pitchFamily="2" charset="0"/>
                <a:ea typeface="DengXian" panose="02010600030101010101" pitchFamily="2" charset="-122"/>
                <a:cs typeface="Calibri" panose="020F0502020204030204" pitchFamily="34" charset="0"/>
                <a:hlinkClick r:id="rId3"/>
              </a:rPr>
              <a:t>a.wodzinska@gsa.ac.uk</a:t>
            </a:r>
            <a:r>
              <a:rPr lang="en-GB" sz="2000" kern="100" dirty="0">
                <a:latin typeface="Helvetica" pitchFamily="2" charset="0"/>
                <a:ea typeface="DengXian" panose="02010600030101010101" pitchFamily="2" charset="-122"/>
                <a:cs typeface="Calibri" panose="020F0502020204030204" pitchFamily="34" charset="0"/>
              </a:rPr>
              <a:t> </a:t>
            </a:r>
          </a:p>
          <a:p>
            <a:pPr>
              <a:lnSpc>
                <a:spcPct val="115000"/>
              </a:lnSpc>
              <a:spcAft>
                <a:spcPts val="800"/>
              </a:spcAft>
            </a:pPr>
            <a:r>
              <a:rPr lang="en-GB" sz="2000" kern="100" dirty="0">
                <a:latin typeface="Helvetica" pitchFamily="2" charset="0"/>
                <a:ea typeface="DengXian" panose="02010600030101010101" pitchFamily="2" charset="-122"/>
                <a:cs typeface="Calibri" panose="020F0502020204030204" pitchFamily="34" charset="0"/>
              </a:rPr>
              <a:t>(she/her)</a:t>
            </a:r>
          </a:p>
          <a:p>
            <a:pPr>
              <a:lnSpc>
                <a:spcPct val="115000"/>
              </a:lnSpc>
              <a:spcAft>
                <a:spcPts val="800"/>
              </a:spcAft>
            </a:pPr>
            <a:endParaRPr lang="en-GB" kern="100" dirty="0">
              <a:latin typeface="Helvetica" pitchFamily="2" charset="0"/>
              <a:ea typeface="DengXian" panose="02010600030101010101" pitchFamily="2" charset="-122"/>
              <a:cs typeface="Calibri" panose="020F0502020204030204" pitchFamily="34" charset="0"/>
            </a:endParaRPr>
          </a:p>
          <a:p>
            <a:pPr>
              <a:lnSpc>
                <a:spcPct val="115000"/>
              </a:lnSpc>
              <a:spcAft>
                <a:spcPts val="800"/>
              </a:spcAft>
            </a:pPr>
            <a:endParaRPr lang="en-GB" sz="2000" kern="100" dirty="0">
              <a:effectLst/>
              <a:latin typeface="Helvetica" pitchFamily="2" charset="0"/>
              <a:ea typeface="DengXian" panose="02010600030101010101" pitchFamily="2" charset="-122"/>
              <a:cs typeface="Calibri" panose="020F0502020204030204" pitchFamily="34" charset="0"/>
            </a:endParaRPr>
          </a:p>
          <a:p>
            <a:pPr>
              <a:lnSpc>
                <a:spcPct val="115000"/>
              </a:lnSpc>
              <a:spcAft>
                <a:spcPts val="800"/>
              </a:spcAft>
            </a:pPr>
            <a:r>
              <a:rPr lang="en-GB" sz="2000" i="1" kern="100" dirty="0">
                <a:latin typeface="Helvetica" pitchFamily="2" charset="0"/>
                <a:ea typeface="DengXian" panose="02010600030101010101" pitchFamily="2" charset="-122"/>
                <a:cs typeface="Calibri" panose="020F0502020204030204" pitchFamily="34" charset="0"/>
              </a:rPr>
              <a:t>Eco-humanities Symposium</a:t>
            </a:r>
            <a:r>
              <a:rPr lang="en-GB" sz="2000" kern="100" dirty="0">
                <a:latin typeface="Helvetica" pitchFamily="2" charset="0"/>
                <a:ea typeface="DengXian" panose="02010600030101010101" pitchFamily="2" charset="-122"/>
                <a:cs typeface="Calibri" panose="020F0502020204030204" pitchFamily="34" charset="0"/>
              </a:rPr>
              <a:t> 22</a:t>
            </a:r>
            <a:r>
              <a:rPr lang="en-GB" sz="2000" kern="100" baseline="30000" dirty="0">
                <a:latin typeface="Helvetica" pitchFamily="2" charset="0"/>
                <a:ea typeface="DengXian" panose="02010600030101010101" pitchFamily="2" charset="-122"/>
                <a:cs typeface="Calibri" panose="020F0502020204030204" pitchFamily="34" charset="0"/>
              </a:rPr>
              <a:t>nd</a:t>
            </a:r>
            <a:r>
              <a:rPr lang="en-GB" sz="2000" kern="100" dirty="0">
                <a:latin typeface="Helvetica" pitchFamily="2" charset="0"/>
                <a:ea typeface="DengXian" panose="02010600030101010101" pitchFamily="2" charset="-122"/>
                <a:cs typeface="Calibri" panose="020F0502020204030204" pitchFamily="34" charset="0"/>
              </a:rPr>
              <a:t> March 2025</a:t>
            </a:r>
          </a:p>
          <a:p>
            <a:pPr>
              <a:lnSpc>
                <a:spcPct val="115000"/>
              </a:lnSpc>
              <a:spcAft>
                <a:spcPts val="800"/>
              </a:spcAft>
            </a:pPr>
            <a:r>
              <a:rPr lang="en-GB" sz="2000" kern="100" dirty="0">
                <a:latin typeface="Helvetica" pitchFamily="2" charset="0"/>
                <a:ea typeface="DengXian" panose="02010600030101010101" pitchFamily="2" charset="-122"/>
                <a:cs typeface="Calibri" panose="020F0502020204030204" pitchFamily="34" charset="0"/>
              </a:rPr>
              <a:t>University of Exeter, Penryn Campus</a:t>
            </a:r>
            <a:endParaRPr lang="en-NL" sz="2000" kern="100" dirty="0">
              <a:effectLst/>
              <a:latin typeface="Helvetica" pitchFamily="2"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0407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8B6AE-C735-311F-96C7-64D77F06280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D7B8CDBE-9E74-7C2F-62D4-C65FFB0F240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59" r="20887" b="4942"/>
          <a:stretch>
            <a:fillRect/>
          </a:stretch>
        </p:blipFill>
        <p:spPr bwMode="auto">
          <a:xfrm>
            <a:off x="279918" y="414987"/>
            <a:ext cx="5021154" cy="6028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97463A-D0C6-C7AF-455F-FF8FFCF91184}"/>
              </a:ext>
            </a:extLst>
          </p:cNvPr>
          <p:cNvSpPr txBox="1"/>
          <p:nvPr/>
        </p:nvSpPr>
        <p:spPr>
          <a:xfrm>
            <a:off x="5542384" y="582067"/>
            <a:ext cx="5836028" cy="5693866"/>
          </a:xfrm>
          <a:prstGeom prst="rect">
            <a:avLst/>
          </a:prstGeom>
          <a:noFill/>
        </p:spPr>
        <p:txBody>
          <a:bodyPr wrap="square" rtlCol="0">
            <a:spAutoFit/>
          </a:bodyPr>
          <a:lstStyle/>
          <a:p>
            <a:r>
              <a:rPr lang="en-GB" sz="2600" b="1" dirty="0">
                <a:latin typeface="Helvetica" pitchFamily="2" charset="0"/>
              </a:rPr>
              <a:t>Proposal / conclusion</a:t>
            </a:r>
          </a:p>
          <a:p>
            <a:endParaRPr lang="en-GB" sz="2600" dirty="0">
              <a:latin typeface="Helvetica" pitchFamily="2" charset="0"/>
            </a:endParaRPr>
          </a:p>
          <a:p>
            <a:r>
              <a:rPr lang="en-GB" sz="2600" dirty="0">
                <a:latin typeface="Helvetica" pitchFamily="2" charset="0"/>
              </a:rPr>
              <a:t>In the era of </a:t>
            </a:r>
            <a:r>
              <a:rPr lang="en-GB" sz="2600" dirty="0" err="1">
                <a:latin typeface="Helvetica" pitchFamily="2" charset="0"/>
              </a:rPr>
              <a:t>hyperobjects</a:t>
            </a:r>
            <a:r>
              <a:rPr lang="en-GB" sz="2600" dirty="0">
                <a:latin typeface="Helvetica" pitchFamily="2" charset="0"/>
              </a:rPr>
              <a:t> (Morton 2013) like oil and climate change, artistic and activist interventions that are collective, collaborative, and playful or meditative allow access to new positions in relation to petrocultures. They facilitate temporary engagement with environmental matters instead of the business-as-usual alienation which neoliberal extractive capitalism encourages.</a:t>
            </a:r>
          </a:p>
        </p:txBody>
      </p:sp>
    </p:spTree>
    <p:extLst>
      <p:ext uri="{BB962C8B-B14F-4D97-AF65-F5344CB8AC3E}">
        <p14:creationId xmlns:p14="http://schemas.microsoft.com/office/powerpoint/2010/main" val="16272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9844-EF86-2F68-3673-77C387BED28C}"/>
              </a:ext>
            </a:extLst>
          </p:cNvPr>
          <p:cNvSpPr>
            <a:spLocks noGrp="1"/>
          </p:cNvSpPr>
          <p:nvPr>
            <p:ph type="title"/>
          </p:nvPr>
        </p:nvSpPr>
        <p:spPr>
          <a:xfrm>
            <a:off x="339012" y="-18660"/>
            <a:ext cx="10515600" cy="1224162"/>
          </a:xfrm>
        </p:spPr>
        <p:txBody>
          <a:bodyPr>
            <a:normAutofit/>
          </a:bodyPr>
          <a:lstStyle/>
          <a:p>
            <a:r>
              <a:rPr lang="en-GB" sz="3000" dirty="0">
                <a:latin typeface="Helvetica" pitchFamily="2" charset="0"/>
              </a:rPr>
              <a:t>Bibliography</a:t>
            </a:r>
          </a:p>
        </p:txBody>
      </p:sp>
      <p:sp>
        <p:nvSpPr>
          <p:cNvPr id="3" name="Content Placeholder 2">
            <a:extLst>
              <a:ext uri="{FF2B5EF4-FFF2-40B4-BE49-F238E27FC236}">
                <a16:creationId xmlns:a16="http://schemas.microsoft.com/office/drawing/2014/main" id="{DB77DF75-F68B-DF98-D820-90C6180E1A6E}"/>
              </a:ext>
            </a:extLst>
          </p:cNvPr>
          <p:cNvSpPr>
            <a:spLocks noGrp="1"/>
          </p:cNvSpPr>
          <p:nvPr>
            <p:ph idx="1"/>
          </p:nvPr>
        </p:nvSpPr>
        <p:spPr>
          <a:xfrm>
            <a:off x="339012" y="1093535"/>
            <a:ext cx="11513976" cy="4351338"/>
          </a:xfrm>
        </p:spPr>
        <p:txBody>
          <a:bodyPr>
            <a:noAutofit/>
          </a:bodyPr>
          <a:lstStyle/>
          <a:p>
            <a:pPr marL="0" indent="0">
              <a:buNone/>
            </a:pPr>
            <a:r>
              <a:rPr lang="en-GB" sz="2100" dirty="0">
                <a:latin typeface="Helvetica" pitchFamily="2" charset="0"/>
              </a:rPr>
              <a:t>Barrett, R. and Worden, D. (2012) ‘Oil Culture: Guest Editors’ Introduction’, </a:t>
            </a:r>
            <a:r>
              <a:rPr lang="en-GB" sz="2100" i="1" dirty="0">
                <a:latin typeface="Helvetica" pitchFamily="2" charset="0"/>
              </a:rPr>
              <a:t>Journal of American Studies</a:t>
            </a:r>
            <a:r>
              <a:rPr lang="en-GB" sz="2100" dirty="0">
                <a:latin typeface="Helvetica" pitchFamily="2" charset="0"/>
              </a:rPr>
              <a:t>, 46(2), pp. 269–272.</a:t>
            </a:r>
          </a:p>
          <a:p>
            <a:pPr marL="0" indent="0">
              <a:buNone/>
            </a:pPr>
            <a:endParaRPr lang="en-GB" sz="2100" dirty="0">
              <a:latin typeface="Helvetica" pitchFamily="2" charset="0"/>
            </a:endParaRPr>
          </a:p>
          <a:p>
            <a:pPr marL="0" indent="0">
              <a:buNone/>
            </a:pPr>
            <a:r>
              <a:rPr lang="en-GB" sz="2100" dirty="0">
                <a:latin typeface="Helvetica" pitchFamily="2" charset="0"/>
              </a:rPr>
              <a:t>Bo, Z. and Li, C. (2021) ‘Practicing </a:t>
            </a:r>
            <a:r>
              <a:rPr lang="en-GB" sz="2100" dirty="0" err="1">
                <a:latin typeface="Helvetica" pitchFamily="2" charset="0"/>
              </a:rPr>
              <a:t>Ecosensibility</a:t>
            </a:r>
            <a:r>
              <a:rPr lang="en-GB" sz="2100" dirty="0">
                <a:latin typeface="Helvetica" pitchFamily="2" charset="0"/>
              </a:rPr>
              <a:t>’, </a:t>
            </a:r>
            <a:r>
              <a:rPr lang="en-GB" sz="2100" i="1" dirty="0">
                <a:latin typeface="Helvetica" pitchFamily="2" charset="0"/>
              </a:rPr>
              <a:t>Atmos Earth</a:t>
            </a:r>
            <a:r>
              <a:rPr lang="en-GB" sz="2100" dirty="0">
                <a:latin typeface="Helvetica" pitchFamily="2" charset="0"/>
              </a:rPr>
              <a:t>, 8 December. Available at: </a:t>
            </a:r>
            <a:r>
              <a:rPr lang="en-GB" sz="2100" dirty="0">
                <a:latin typeface="Helvetica" pitchFamily="2" charset="0"/>
                <a:hlinkClick r:id="rId2"/>
              </a:rPr>
              <a:t>https://atmos.earth/practicing-ecosensibility-zheng-bo/</a:t>
            </a:r>
            <a:r>
              <a:rPr lang="en-GB" sz="2100" dirty="0">
                <a:latin typeface="Helvetica" pitchFamily="2" charset="0"/>
              </a:rPr>
              <a:t> (Accessed: 17 January 2025).</a:t>
            </a:r>
          </a:p>
          <a:p>
            <a:pPr marL="0" indent="0">
              <a:buNone/>
            </a:pPr>
            <a:endParaRPr lang="en-GB" sz="2100" dirty="0">
              <a:latin typeface="Helvetica" pitchFamily="2" charset="0"/>
            </a:endParaRPr>
          </a:p>
          <a:p>
            <a:pPr marL="0" indent="0">
              <a:buNone/>
            </a:pPr>
            <a:r>
              <a:rPr lang="en-GB" sz="2100" dirty="0">
                <a:latin typeface="Helvetica" pitchFamily="2" charset="0"/>
              </a:rPr>
              <a:t>Frost, O. </a:t>
            </a:r>
            <a:r>
              <a:rPr lang="en-GB" sz="2100" i="1" dirty="0">
                <a:latin typeface="Helvetica" pitchFamily="2" charset="0"/>
              </a:rPr>
              <a:t>I made a video game to annoy fossil fuel financers</a:t>
            </a:r>
            <a:r>
              <a:rPr lang="en-GB" sz="2100" dirty="0">
                <a:latin typeface="Helvetica" pitchFamily="2" charset="0"/>
              </a:rPr>
              <a:t> (2024). Available at: </a:t>
            </a:r>
            <a:r>
              <a:rPr lang="en-GB" sz="2100" dirty="0">
                <a:latin typeface="Helvetica" pitchFamily="2" charset="0"/>
                <a:hlinkClick r:id="rId3"/>
              </a:rPr>
              <a:t>https://www.youtube.com/watch?v=aR4uwKnGxf4&amp;ab_channel=OliFrost</a:t>
            </a:r>
            <a:r>
              <a:rPr lang="en-GB" sz="2100" dirty="0">
                <a:latin typeface="Helvetica" pitchFamily="2" charset="0"/>
              </a:rPr>
              <a:t> (Accessed: 17 January 2025).</a:t>
            </a:r>
          </a:p>
          <a:p>
            <a:pPr marL="0" indent="0">
              <a:buNone/>
            </a:pPr>
            <a:endParaRPr lang="en-GB" sz="2100" dirty="0">
              <a:latin typeface="Helvetica" pitchFamily="2" charset="0"/>
            </a:endParaRPr>
          </a:p>
          <a:p>
            <a:pPr marL="0" indent="0">
              <a:buNone/>
            </a:pPr>
            <a:r>
              <a:rPr lang="en-GB" sz="2100" dirty="0">
                <a:latin typeface="Helvetica" pitchFamily="2" charset="0"/>
              </a:rPr>
              <a:t>Morton, T. (2013) </a:t>
            </a:r>
            <a:r>
              <a:rPr lang="en-GB" sz="2100" i="1" dirty="0">
                <a:latin typeface="Helvetica" pitchFamily="2" charset="0"/>
              </a:rPr>
              <a:t>Hyperobjects: Philosophy and Ecology After the End of the World</a:t>
            </a:r>
            <a:r>
              <a:rPr lang="en-GB" sz="2100" dirty="0">
                <a:latin typeface="Helvetica" pitchFamily="2" charset="0"/>
              </a:rPr>
              <a:t>. Minneapolis (Minn.): University of Minnesota press (</a:t>
            </a:r>
            <a:r>
              <a:rPr lang="en-GB" sz="2100" dirty="0" err="1">
                <a:latin typeface="Helvetica" pitchFamily="2" charset="0"/>
              </a:rPr>
              <a:t>Posthumanities</a:t>
            </a:r>
            <a:r>
              <a:rPr lang="en-GB" sz="2100" dirty="0">
                <a:latin typeface="Helvetica" pitchFamily="2" charset="0"/>
              </a:rPr>
              <a:t>, 27).</a:t>
            </a:r>
          </a:p>
          <a:p>
            <a:pPr marL="0" indent="0">
              <a:buNone/>
            </a:pPr>
            <a:endParaRPr lang="en-GB" sz="2100" dirty="0">
              <a:latin typeface="Helvetica" pitchFamily="2" charset="0"/>
            </a:endParaRPr>
          </a:p>
          <a:p>
            <a:pPr marL="0" indent="0">
              <a:buNone/>
            </a:pPr>
            <a:r>
              <a:rPr lang="en-GB" sz="2100" dirty="0">
                <a:latin typeface="Helvetica" pitchFamily="2" charset="0"/>
              </a:rPr>
              <a:t>Tsing, A. (2021) </a:t>
            </a:r>
            <a:r>
              <a:rPr lang="en-GB" sz="2100" i="1" dirty="0">
                <a:latin typeface="Helvetica" pitchFamily="2" charset="0"/>
              </a:rPr>
              <a:t>The Mushroom at the End of the World: On the Possibility of Life in Capitalist Ruins</a:t>
            </a:r>
            <a:r>
              <a:rPr lang="en-GB" sz="2100" dirty="0">
                <a:latin typeface="Helvetica" pitchFamily="2" charset="0"/>
              </a:rPr>
              <a:t>. Princeton Oxford: Princeton University Press.</a:t>
            </a:r>
          </a:p>
          <a:p>
            <a:pPr marL="0" indent="0">
              <a:buNone/>
            </a:pPr>
            <a:endParaRPr lang="en-GB" sz="2100" dirty="0">
              <a:latin typeface="Helvetica" pitchFamily="2" charset="0"/>
            </a:endParaRPr>
          </a:p>
          <a:p>
            <a:pPr marL="0" indent="0">
              <a:buNone/>
            </a:pPr>
            <a:endParaRPr lang="en-GB" sz="2100" dirty="0">
              <a:latin typeface="Helvetica" pitchFamily="2" charset="0"/>
            </a:endParaRPr>
          </a:p>
          <a:p>
            <a:pPr marL="0" indent="0">
              <a:buNone/>
            </a:pPr>
            <a:endParaRPr lang="en-GB" sz="2100" dirty="0">
              <a:latin typeface="Helvetica" pitchFamily="2" charset="0"/>
            </a:endParaRPr>
          </a:p>
        </p:txBody>
      </p:sp>
    </p:spTree>
    <p:extLst>
      <p:ext uri="{BB962C8B-B14F-4D97-AF65-F5344CB8AC3E}">
        <p14:creationId xmlns:p14="http://schemas.microsoft.com/office/powerpoint/2010/main" val="121473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9C13-AF79-EC93-17EB-B5E89042244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D35631B-AA64-057C-630E-1B7C257152DA}"/>
              </a:ext>
            </a:extLst>
          </p:cNvPr>
          <p:cNvSpPr>
            <a:spLocks noGrp="1"/>
          </p:cNvSpPr>
          <p:nvPr>
            <p:ph type="subTitle" idx="1"/>
          </p:nvPr>
        </p:nvSpPr>
        <p:spPr/>
        <p:txBody>
          <a:bodyPr/>
          <a:lstStyle/>
          <a:p>
            <a:endParaRPr lang="en-GB"/>
          </a:p>
        </p:txBody>
      </p:sp>
      <p:pic>
        <p:nvPicPr>
          <p:cNvPr id="4" name="Picture 3" descr="A screenshot of a video game&#10;&#10;Description automatically generated">
            <a:extLst>
              <a:ext uri="{FF2B5EF4-FFF2-40B4-BE49-F238E27FC236}">
                <a16:creationId xmlns:a16="http://schemas.microsoft.com/office/drawing/2014/main" id="{BC2A5528-2356-0181-C393-B267F13039F2}"/>
              </a:ext>
            </a:extLst>
          </p:cNvPr>
          <p:cNvPicPr>
            <a:picLocks noChangeAspect="1"/>
          </p:cNvPicPr>
          <p:nvPr/>
        </p:nvPicPr>
        <p:blipFill>
          <a:blip r:embed="rId2"/>
          <a:srcRect l="3538" r="1" b="1"/>
          <a:stretch/>
        </p:blipFill>
        <p:spPr>
          <a:xfrm>
            <a:off x="1320799" y="587815"/>
            <a:ext cx="9550400" cy="5371104"/>
          </a:xfrm>
          <a:prstGeom prst="rect">
            <a:avLst/>
          </a:prstGeom>
        </p:spPr>
      </p:pic>
      <p:sp>
        <p:nvSpPr>
          <p:cNvPr id="5" name="TextBox 4">
            <a:extLst>
              <a:ext uri="{FF2B5EF4-FFF2-40B4-BE49-F238E27FC236}">
                <a16:creationId xmlns:a16="http://schemas.microsoft.com/office/drawing/2014/main" id="{82490755-5CA3-8EA7-42A7-5CBCAAB7AB94}"/>
              </a:ext>
            </a:extLst>
          </p:cNvPr>
          <p:cNvSpPr txBox="1"/>
          <p:nvPr/>
        </p:nvSpPr>
        <p:spPr>
          <a:xfrm>
            <a:off x="928013" y="6117118"/>
            <a:ext cx="10335971" cy="384721"/>
          </a:xfrm>
          <a:prstGeom prst="rect">
            <a:avLst/>
          </a:prstGeom>
          <a:noFill/>
        </p:spPr>
        <p:txBody>
          <a:bodyPr wrap="none" rtlCol="0">
            <a:spAutoFit/>
          </a:bodyPr>
          <a:lstStyle/>
          <a:p>
            <a:r>
              <a:rPr lang="en-GB" sz="1900" b="1" dirty="0">
                <a:latin typeface="Helvetica" pitchFamily="2" charset="0"/>
                <a:cs typeface="Calibri" panose="020F0502020204030204" pitchFamily="34" charset="0"/>
              </a:rPr>
              <a:t>Fig. 1 </a:t>
            </a:r>
            <a:r>
              <a:rPr lang="en-GB" sz="1900" dirty="0">
                <a:latin typeface="Helvetica" pitchFamily="2" charset="0"/>
                <a:cs typeface="Calibri" panose="020F0502020204030204" pitchFamily="34" charset="0"/>
              </a:rPr>
              <a:t>Oli Frost, </a:t>
            </a:r>
            <a:r>
              <a:rPr lang="en-GB" sz="1900" i="1" dirty="0">
                <a:latin typeface="Helvetica" pitchFamily="2" charset="0"/>
                <a:cs typeface="Calibri" panose="020F0502020204030204" pitchFamily="34" charset="0"/>
              </a:rPr>
              <a:t>Asset Manager Quest</a:t>
            </a:r>
            <a:r>
              <a:rPr lang="en-GB" sz="1900" dirty="0">
                <a:latin typeface="Helvetica" pitchFamily="2" charset="0"/>
                <a:cs typeface="Calibri" panose="020F0502020204030204" pitchFamily="34" charset="0"/>
              </a:rPr>
              <a:t>, screenshot from website, 2024 </a:t>
            </a:r>
            <a:r>
              <a:rPr lang="en-US" sz="1900" dirty="0">
                <a:latin typeface="Helvetica" pitchFamily="2" charset="0"/>
                <a:cs typeface="Calibri" panose="020F0502020204030204" pitchFamily="34" charset="0"/>
              </a:rPr>
              <a:t>(</a:t>
            </a:r>
            <a:r>
              <a:rPr lang="en-US" sz="1900" u="sng" dirty="0">
                <a:latin typeface="Helvetica" pitchFamily="2" charset="0"/>
                <a:cs typeface="Calibri" panose="020F0502020204030204" pitchFamily="34" charset="0"/>
                <a:hlinkClick r:id="rId3"/>
              </a:rPr>
              <a:t>assetmanager.quest</a:t>
            </a:r>
            <a:r>
              <a:rPr lang="en-US" sz="1900" dirty="0">
                <a:latin typeface="Helvetica" pitchFamily="2" charset="0"/>
                <a:cs typeface="Calibri" panose="020F0502020204030204" pitchFamily="34" charset="0"/>
              </a:rPr>
              <a:t>)</a:t>
            </a:r>
            <a:r>
              <a:rPr lang="en-NL" sz="1900" dirty="0">
                <a:latin typeface="Helvetica" pitchFamily="2" charset="0"/>
                <a:cs typeface="Calibri" panose="020F0502020204030204" pitchFamily="34" charset="0"/>
              </a:rPr>
              <a:t> </a:t>
            </a:r>
            <a:endParaRPr lang="en-GB" sz="1900" dirty="0">
              <a:latin typeface="Helvetica" pitchFamily="2" charset="0"/>
              <a:cs typeface="Calibri" panose="020F0502020204030204" pitchFamily="34" charset="0"/>
            </a:endParaRPr>
          </a:p>
        </p:txBody>
      </p:sp>
    </p:spTree>
    <p:extLst>
      <p:ext uri="{BB962C8B-B14F-4D97-AF65-F5344CB8AC3E}">
        <p14:creationId xmlns:p14="http://schemas.microsoft.com/office/powerpoint/2010/main" val="295991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sset Manager Quest video game – The NEN – North Edinburgh News">
            <a:extLst>
              <a:ext uri="{FF2B5EF4-FFF2-40B4-BE49-F238E27FC236}">
                <a16:creationId xmlns:a16="http://schemas.microsoft.com/office/drawing/2014/main" id="{61AC59B9-8442-E729-0A18-94AF27A83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7303"/>
          <a:stretch/>
        </p:blipFill>
        <p:spPr bwMode="auto">
          <a:xfrm>
            <a:off x="1371600" y="821090"/>
            <a:ext cx="9448800" cy="5215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4D9EC9-6DED-8B1B-D5EF-C751EC012249}"/>
              </a:ext>
            </a:extLst>
          </p:cNvPr>
          <p:cNvSpPr txBox="1"/>
          <p:nvPr/>
        </p:nvSpPr>
        <p:spPr>
          <a:xfrm>
            <a:off x="3249708" y="6160517"/>
            <a:ext cx="5692584" cy="384721"/>
          </a:xfrm>
          <a:prstGeom prst="rect">
            <a:avLst/>
          </a:prstGeom>
          <a:noFill/>
        </p:spPr>
        <p:txBody>
          <a:bodyPr wrap="none" rtlCol="0">
            <a:spAutoFit/>
          </a:bodyPr>
          <a:lstStyle/>
          <a:p>
            <a:r>
              <a:rPr lang="en-GB" sz="1900" b="1" dirty="0">
                <a:latin typeface="Helvetica" pitchFamily="2" charset="0"/>
              </a:rPr>
              <a:t>Fig. 2 </a:t>
            </a:r>
            <a:r>
              <a:rPr lang="en-GB" sz="1900" dirty="0">
                <a:latin typeface="Helvetica" pitchFamily="2" charset="0"/>
              </a:rPr>
              <a:t>Oli Frost (right), </a:t>
            </a:r>
            <a:r>
              <a:rPr lang="en-GB" sz="1900" i="1" dirty="0">
                <a:latin typeface="Helvetica" pitchFamily="2" charset="0"/>
              </a:rPr>
              <a:t>Asset Manager Quest</a:t>
            </a:r>
            <a:r>
              <a:rPr lang="en-GB" sz="1900" dirty="0">
                <a:latin typeface="Helvetica" pitchFamily="2" charset="0"/>
              </a:rPr>
              <a:t>, 2024</a:t>
            </a:r>
          </a:p>
        </p:txBody>
      </p:sp>
    </p:spTree>
    <p:extLst>
      <p:ext uri="{BB962C8B-B14F-4D97-AF65-F5344CB8AC3E}">
        <p14:creationId xmlns:p14="http://schemas.microsoft.com/office/powerpoint/2010/main" val="326275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B2F6D-B3C0-F387-469C-0705CFEBC171}"/>
            </a:ext>
          </a:extLst>
        </p:cNvPr>
        <p:cNvGrpSpPr/>
        <p:nvPr/>
      </p:nvGrpSpPr>
      <p:grpSpPr>
        <a:xfrm>
          <a:off x="0" y="0"/>
          <a:ext cx="0" cy="0"/>
          <a:chOff x="0" y="0"/>
          <a:chExt cx="0" cy="0"/>
        </a:xfrm>
      </p:grpSpPr>
      <p:pic>
        <p:nvPicPr>
          <p:cNvPr id="4" name="Picture 2" descr="Asset Manager Quest video game – The NEN – North Edinburgh News">
            <a:extLst>
              <a:ext uri="{FF2B5EF4-FFF2-40B4-BE49-F238E27FC236}">
                <a16:creationId xmlns:a16="http://schemas.microsoft.com/office/drawing/2014/main" id="{D14F5CA4-F786-2FE4-C594-86A6F3AC6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2" t="-1" r="18532" b="19227"/>
          <a:stretch>
            <a:fillRect/>
          </a:stretch>
        </p:blipFill>
        <p:spPr bwMode="auto">
          <a:xfrm>
            <a:off x="447868" y="881741"/>
            <a:ext cx="6064899" cy="5094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5441F8-D485-724D-98AF-CE219D85ECB3}"/>
              </a:ext>
            </a:extLst>
          </p:cNvPr>
          <p:cNvSpPr txBox="1"/>
          <p:nvPr/>
        </p:nvSpPr>
        <p:spPr>
          <a:xfrm>
            <a:off x="6784912" y="881741"/>
            <a:ext cx="4959220" cy="4832092"/>
          </a:xfrm>
          <a:prstGeom prst="rect">
            <a:avLst/>
          </a:prstGeom>
          <a:noFill/>
        </p:spPr>
        <p:txBody>
          <a:bodyPr wrap="square">
            <a:spAutoFit/>
          </a:bodyPr>
          <a:lstStyle/>
          <a:p>
            <a:r>
              <a:rPr lang="en-GB" sz="2200" b="1" i="1" dirty="0">
                <a:latin typeface="Helvetica" pitchFamily="2" charset="0"/>
                <a:ea typeface="DengXian" panose="02010600030101010101" pitchFamily="2" charset="-122"/>
                <a:cs typeface="Arial" panose="020B0604020202020204" pitchFamily="34" charset="0"/>
              </a:rPr>
              <a:t>p</a:t>
            </a:r>
            <a:r>
              <a:rPr lang="en-GB" sz="2200" b="1" i="1" dirty="0">
                <a:effectLst/>
                <a:latin typeface="Helvetica" pitchFamily="2" charset="0"/>
                <a:ea typeface="DengXian" panose="02010600030101010101" pitchFamily="2" charset="-122"/>
                <a:cs typeface="Arial" panose="020B0604020202020204" pitchFamily="34" charset="0"/>
              </a:rPr>
              <a:t>etrocultures</a:t>
            </a:r>
            <a:r>
              <a:rPr lang="en-GB" sz="2200" b="1" i="1" dirty="0">
                <a:latin typeface="Helvetica" pitchFamily="2" charset="0"/>
                <a:ea typeface="DengXian" panose="02010600030101010101" pitchFamily="2" charset="-122"/>
                <a:cs typeface="Arial" panose="020B0604020202020204" pitchFamily="34" charset="0"/>
              </a:rPr>
              <a:t>:</a:t>
            </a:r>
            <a:r>
              <a:rPr lang="en-GB" sz="2200" dirty="0">
                <a:effectLst/>
                <a:latin typeface="Helvetica" pitchFamily="2" charset="0"/>
                <a:ea typeface="DengXian" panose="02010600030101010101" pitchFamily="2" charset="-122"/>
                <a:cs typeface="Arial" panose="020B0604020202020204" pitchFamily="34" charset="0"/>
              </a:rPr>
              <a:t> “[…] a broad field of cultural representations and symbolic forms that have taken shape around the material of oil in the last 150 years [...]”</a:t>
            </a:r>
            <a:r>
              <a:rPr lang="en-NL" sz="2200" dirty="0">
                <a:effectLst/>
                <a:latin typeface="Helvetica" pitchFamily="2" charset="0"/>
              </a:rPr>
              <a:t> (Barret &amp; Worden, 2012) </a:t>
            </a:r>
            <a:endParaRPr lang="en-NL" sz="2200" dirty="0">
              <a:latin typeface="Helvetica" pitchFamily="2" charset="0"/>
            </a:endParaRPr>
          </a:p>
          <a:p>
            <a:endParaRPr lang="en-NL" sz="2200" dirty="0">
              <a:latin typeface="Helvetica" pitchFamily="2" charset="0"/>
            </a:endParaRPr>
          </a:p>
          <a:p>
            <a:r>
              <a:rPr lang="en-NL" sz="2200" dirty="0">
                <a:latin typeface="Helvetica" pitchFamily="2" charset="0"/>
              </a:rPr>
              <a:t>Frost’s practice: disruption, provocation, culture jamming? </a:t>
            </a:r>
            <a:r>
              <a:rPr lang="en-NL" sz="2200" i="1" dirty="0">
                <a:latin typeface="Helvetica" pitchFamily="2" charset="0"/>
              </a:rPr>
              <a:t>Yes Men </a:t>
            </a:r>
            <a:r>
              <a:rPr lang="en-NL" sz="2200" dirty="0">
                <a:latin typeface="Helvetica" pitchFamily="2" charset="0"/>
              </a:rPr>
              <a:t>adjacent? Form of online activism</a:t>
            </a:r>
          </a:p>
          <a:p>
            <a:endParaRPr lang="en-NL" sz="2200" dirty="0">
              <a:latin typeface="Helvetica" pitchFamily="2" charset="0"/>
            </a:endParaRPr>
          </a:p>
          <a:p>
            <a:r>
              <a:rPr lang="en-NL" sz="2200" dirty="0">
                <a:latin typeface="Helvetica" pitchFamily="2" charset="0"/>
              </a:rPr>
              <a:t>“Exposing” and simplifying the jargon-heavy, slippery language of the investment world</a:t>
            </a:r>
            <a:endParaRPr lang="en-GB" sz="2200" dirty="0">
              <a:latin typeface="Helvetica" pitchFamily="2" charset="0"/>
            </a:endParaRPr>
          </a:p>
        </p:txBody>
      </p:sp>
    </p:spTree>
    <p:extLst>
      <p:ext uri="{BB962C8B-B14F-4D97-AF65-F5344CB8AC3E}">
        <p14:creationId xmlns:p14="http://schemas.microsoft.com/office/powerpoint/2010/main" val="9410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64C2-1FEE-3594-F670-46E6F7F9A2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BB98CE-2A76-BD53-BE65-BF6B179B3584}"/>
              </a:ext>
            </a:extLst>
          </p:cNvPr>
          <p:cNvSpPr txBox="1"/>
          <p:nvPr/>
        </p:nvSpPr>
        <p:spPr>
          <a:xfrm>
            <a:off x="755779" y="5718222"/>
            <a:ext cx="10605797" cy="769441"/>
          </a:xfrm>
          <a:prstGeom prst="rect">
            <a:avLst/>
          </a:prstGeom>
          <a:noFill/>
        </p:spPr>
        <p:txBody>
          <a:bodyPr wrap="square">
            <a:spAutoFit/>
          </a:bodyPr>
          <a:lstStyle/>
          <a:p>
            <a:pPr algn="ctr"/>
            <a:r>
              <a:rPr lang="en-GB" sz="2200" dirty="0">
                <a:latin typeface="Helvetica" pitchFamily="2" charset="0"/>
              </a:rPr>
              <a:t>Humour as resistance &amp; disruption. Choosing fossil fuel divestment as pretend CEO of </a:t>
            </a:r>
            <a:r>
              <a:rPr lang="en-GB" sz="2200" i="1" dirty="0" err="1">
                <a:latin typeface="Helvetica" pitchFamily="2" charset="0"/>
              </a:rPr>
              <a:t>abrdn</a:t>
            </a:r>
            <a:r>
              <a:rPr lang="en-GB" sz="2200" dirty="0">
                <a:latin typeface="Helvetica" pitchFamily="2" charset="0"/>
              </a:rPr>
              <a:t> leads to game ending in seconds</a:t>
            </a:r>
          </a:p>
        </p:txBody>
      </p:sp>
      <p:pic>
        <p:nvPicPr>
          <p:cNvPr id="6" name="Picture 5">
            <a:extLst>
              <a:ext uri="{FF2B5EF4-FFF2-40B4-BE49-F238E27FC236}">
                <a16:creationId xmlns:a16="http://schemas.microsoft.com/office/drawing/2014/main" id="{231F870B-34FF-3F49-B1BA-40B30C2B43BD}"/>
              </a:ext>
            </a:extLst>
          </p:cNvPr>
          <p:cNvPicPr>
            <a:picLocks noChangeAspect="1"/>
          </p:cNvPicPr>
          <p:nvPr/>
        </p:nvPicPr>
        <p:blipFill>
          <a:blip r:embed="rId2"/>
          <a:stretch>
            <a:fillRect/>
          </a:stretch>
        </p:blipFill>
        <p:spPr>
          <a:xfrm>
            <a:off x="1072343" y="427292"/>
            <a:ext cx="10047314" cy="5060479"/>
          </a:xfrm>
          <a:prstGeom prst="rect">
            <a:avLst/>
          </a:prstGeom>
        </p:spPr>
      </p:pic>
    </p:spTree>
    <p:extLst>
      <p:ext uri="{BB962C8B-B14F-4D97-AF65-F5344CB8AC3E}">
        <p14:creationId xmlns:p14="http://schemas.microsoft.com/office/powerpoint/2010/main" val="296902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2D34D91-CC73-4C83-A1BD-7359045E7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746"/>
          <a:stretch/>
        </p:blipFill>
        <p:spPr bwMode="auto">
          <a:xfrm>
            <a:off x="996960" y="192576"/>
            <a:ext cx="10198080" cy="5735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A6D6B8-EBC8-04A7-27CB-62329477621B}"/>
              </a:ext>
            </a:extLst>
          </p:cNvPr>
          <p:cNvSpPr txBox="1"/>
          <p:nvPr/>
        </p:nvSpPr>
        <p:spPr>
          <a:xfrm>
            <a:off x="2255647" y="6002584"/>
            <a:ext cx="8231961" cy="984885"/>
          </a:xfrm>
          <a:prstGeom prst="rect">
            <a:avLst/>
          </a:prstGeom>
          <a:noFill/>
        </p:spPr>
        <p:txBody>
          <a:bodyPr wrap="square" rtlCol="0">
            <a:spAutoFit/>
          </a:bodyPr>
          <a:lstStyle/>
          <a:p>
            <a:r>
              <a:rPr lang="en-GB" sz="1900" b="1" dirty="0">
                <a:latin typeface="Helvetica" pitchFamily="2" charset="0"/>
              </a:rPr>
              <a:t>Fig. 3 </a:t>
            </a:r>
            <a:r>
              <a:rPr lang="en-NL" sz="1900" dirty="0">
                <a:latin typeface="Helvetica" pitchFamily="2" charset="0"/>
              </a:rPr>
              <a:t>Zheng Bo, </a:t>
            </a:r>
            <a:r>
              <a:rPr lang="en-NL" sz="1900" i="1" dirty="0">
                <a:latin typeface="Helvetica" pitchFamily="2" charset="0"/>
              </a:rPr>
              <a:t>Ecosensibility Exercises</a:t>
            </a:r>
            <a:r>
              <a:rPr lang="en-NL" sz="1900" dirty="0">
                <a:latin typeface="Helvetica" pitchFamily="2" charset="0"/>
              </a:rPr>
              <a:t>, 2021, photograph by Eike Walkenhorst, from artist website (</a:t>
            </a:r>
            <a:r>
              <a:rPr lang="en-NL" sz="1900" u="sng" dirty="0">
                <a:latin typeface="Helvetica" pitchFamily="2" charset="0"/>
                <a:hlinkClick r:id="rId3"/>
              </a:rPr>
              <a:t>https://zhengbo.org/2021_WWC.html</a:t>
            </a:r>
            <a:r>
              <a:rPr lang="en-NL" sz="1900" dirty="0">
                <a:latin typeface="Helvetica" pitchFamily="2" charset="0"/>
              </a:rPr>
              <a:t>)</a:t>
            </a:r>
          </a:p>
          <a:p>
            <a:endParaRPr lang="en-GB" sz="2000" dirty="0">
              <a:latin typeface="Helvetica" pitchFamily="2" charset="0"/>
            </a:endParaRPr>
          </a:p>
        </p:txBody>
      </p:sp>
    </p:spTree>
    <p:extLst>
      <p:ext uri="{BB962C8B-B14F-4D97-AF65-F5344CB8AC3E}">
        <p14:creationId xmlns:p14="http://schemas.microsoft.com/office/powerpoint/2010/main" val="134340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E2FFD-6C36-B7F4-4118-50369134932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53F9C1-1CB9-FA7A-1572-0FEC3E38A01D}"/>
              </a:ext>
            </a:extLst>
          </p:cNvPr>
          <p:cNvSpPr txBox="1"/>
          <p:nvPr/>
        </p:nvSpPr>
        <p:spPr>
          <a:xfrm>
            <a:off x="823563" y="6218670"/>
            <a:ext cx="10544874" cy="384721"/>
          </a:xfrm>
          <a:prstGeom prst="rect">
            <a:avLst/>
          </a:prstGeom>
          <a:noFill/>
        </p:spPr>
        <p:txBody>
          <a:bodyPr wrap="none" rtlCol="0">
            <a:spAutoFit/>
          </a:bodyPr>
          <a:lstStyle/>
          <a:p>
            <a:r>
              <a:rPr lang="en-GB" sz="1900" b="1" dirty="0">
                <a:latin typeface="Helvetica" pitchFamily="2" charset="0"/>
              </a:rPr>
              <a:t>Fig. 4 </a:t>
            </a:r>
            <a:r>
              <a:rPr lang="en-GB" sz="1900" dirty="0">
                <a:latin typeface="Helvetica" pitchFamily="2" charset="0"/>
              </a:rPr>
              <a:t>Zheng Bo, </a:t>
            </a:r>
            <a:r>
              <a:rPr lang="en-GB" sz="1900" i="1" dirty="0" err="1">
                <a:latin typeface="Helvetica" pitchFamily="2" charset="0"/>
              </a:rPr>
              <a:t>Ecosensibility</a:t>
            </a:r>
            <a:r>
              <a:rPr lang="en-GB" sz="1900" i="1" dirty="0">
                <a:latin typeface="Helvetica" pitchFamily="2" charset="0"/>
              </a:rPr>
              <a:t> Exercises</a:t>
            </a:r>
            <a:r>
              <a:rPr lang="en-GB" sz="1900" dirty="0">
                <a:latin typeface="Helvetica" pitchFamily="2" charset="0"/>
              </a:rPr>
              <a:t>, multimedia installation and performance series, 2021</a:t>
            </a:r>
          </a:p>
        </p:txBody>
      </p:sp>
      <p:pic>
        <p:nvPicPr>
          <p:cNvPr id="2" name="Picture 2">
            <a:extLst>
              <a:ext uri="{FF2B5EF4-FFF2-40B4-BE49-F238E27FC236}">
                <a16:creationId xmlns:a16="http://schemas.microsoft.com/office/drawing/2014/main" id="{E51B1FD0-80F1-1931-22F2-7F5570ABCE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746"/>
          <a:stretch/>
        </p:blipFill>
        <p:spPr bwMode="auto">
          <a:xfrm>
            <a:off x="1117610" y="446969"/>
            <a:ext cx="9956780" cy="559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1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EDC64B-67CF-63E9-2EE1-D165D5A4380F}"/>
              </a:ext>
            </a:extLst>
          </p:cNvPr>
          <p:cNvSpPr txBox="1"/>
          <p:nvPr/>
        </p:nvSpPr>
        <p:spPr>
          <a:xfrm>
            <a:off x="357003" y="674400"/>
            <a:ext cx="11176276" cy="5509200"/>
          </a:xfrm>
          <a:prstGeom prst="rect">
            <a:avLst/>
          </a:prstGeom>
          <a:noFill/>
        </p:spPr>
        <p:txBody>
          <a:bodyPr wrap="square">
            <a:spAutoFit/>
          </a:bodyPr>
          <a:lstStyle/>
          <a:p>
            <a:r>
              <a:rPr lang="en-GB" sz="2200" b="1" dirty="0">
                <a:latin typeface="Helvetica" pitchFamily="2" charset="0"/>
              </a:rPr>
              <a:t>Consists of:</a:t>
            </a:r>
          </a:p>
          <a:p>
            <a:r>
              <a:rPr lang="en-GB" sz="2200" dirty="0">
                <a:latin typeface="Helvetica" pitchFamily="2" charset="0"/>
              </a:rPr>
              <a:t>Drinking Sun Exercise </a:t>
            </a:r>
            <a:r>
              <a:rPr lang="ja-JP" altLang="en-US" sz="2200">
                <a:latin typeface="Helvetica" pitchFamily="2" charset="0"/>
              </a:rPr>
              <a:t>飲⽇功</a:t>
            </a:r>
            <a:r>
              <a:rPr lang="en-US" altLang="ja-JP" sz="2200" dirty="0">
                <a:latin typeface="Helvetica" pitchFamily="2" charset="0"/>
              </a:rPr>
              <a:t>, 15 </a:t>
            </a:r>
            <a:r>
              <a:rPr lang="en-GB" sz="2200" dirty="0">
                <a:latin typeface="Helvetica" pitchFamily="2" charset="0"/>
              </a:rPr>
              <a:t>Min.</a:t>
            </a:r>
            <a:br>
              <a:rPr lang="en-GB" sz="2200" dirty="0">
                <a:latin typeface="Helvetica" pitchFamily="2" charset="0"/>
              </a:rPr>
            </a:br>
            <a:r>
              <a:rPr lang="en-GB" sz="2200" dirty="0">
                <a:latin typeface="Helvetica" pitchFamily="2" charset="0"/>
              </a:rPr>
              <a:t>Drawing Weeds Practice </a:t>
            </a:r>
            <a:r>
              <a:rPr lang="ja-JP" altLang="en-US" sz="2200">
                <a:latin typeface="Helvetica" pitchFamily="2" charset="0"/>
              </a:rPr>
              <a:t>繪稊修</a:t>
            </a:r>
            <a:r>
              <a:rPr lang="en-US" altLang="ja-JP" sz="2200" dirty="0">
                <a:latin typeface="Helvetica" pitchFamily="2" charset="0"/>
              </a:rPr>
              <a:t>, 60 </a:t>
            </a:r>
            <a:r>
              <a:rPr lang="en-GB" sz="2200" dirty="0">
                <a:latin typeface="Helvetica" pitchFamily="2" charset="0"/>
              </a:rPr>
              <a:t>Min.</a:t>
            </a:r>
            <a:br>
              <a:rPr lang="en-GB" sz="2200" dirty="0">
                <a:latin typeface="Helvetica" pitchFamily="2" charset="0"/>
              </a:rPr>
            </a:br>
            <a:r>
              <a:rPr lang="en-GB" sz="2200" dirty="0">
                <a:latin typeface="Helvetica" pitchFamily="2" charset="0"/>
              </a:rPr>
              <a:t>Collecting Tree Qi </a:t>
            </a:r>
            <a:r>
              <a:rPr lang="ja-JP" altLang="en-US" sz="2200">
                <a:latin typeface="Helvetica" pitchFamily="2" charset="0"/>
              </a:rPr>
              <a:t>採樹氣</a:t>
            </a:r>
            <a:r>
              <a:rPr lang="en-US" altLang="ja-JP" sz="2200" dirty="0">
                <a:latin typeface="Helvetica" pitchFamily="2" charset="0"/>
              </a:rPr>
              <a:t>, 60 </a:t>
            </a:r>
            <a:r>
              <a:rPr lang="en-GB" sz="2200" dirty="0">
                <a:latin typeface="Helvetica" pitchFamily="2" charset="0"/>
              </a:rPr>
              <a:t>Min.</a:t>
            </a:r>
            <a:br>
              <a:rPr lang="en-GB" sz="2200" dirty="0">
                <a:latin typeface="Helvetica" pitchFamily="2" charset="0"/>
              </a:rPr>
            </a:br>
            <a:r>
              <a:rPr lang="en-GB" sz="2200" dirty="0">
                <a:latin typeface="Helvetica" pitchFamily="2" charset="0"/>
              </a:rPr>
              <a:t>Maypole Dance </a:t>
            </a:r>
            <a:r>
              <a:rPr lang="ja-JP" altLang="en-US" sz="2200">
                <a:latin typeface="Helvetica" pitchFamily="2" charset="0"/>
              </a:rPr>
              <a:t>五⽉柱</a:t>
            </a:r>
            <a:r>
              <a:rPr lang="en-US" altLang="ja-JP" sz="2200" dirty="0">
                <a:latin typeface="Helvetica" pitchFamily="2" charset="0"/>
              </a:rPr>
              <a:t>, 60 </a:t>
            </a:r>
            <a:r>
              <a:rPr lang="en-GB" sz="2200" dirty="0">
                <a:latin typeface="Helvetica" pitchFamily="2" charset="0"/>
              </a:rPr>
              <a:t>Min.</a:t>
            </a:r>
            <a:br>
              <a:rPr lang="en-GB" sz="2200" dirty="0">
                <a:latin typeface="Helvetica" pitchFamily="2" charset="0"/>
              </a:rPr>
            </a:br>
            <a:r>
              <a:rPr lang="en-GB" sz="2200" dirty="0">
                <a:latin typeface="Helvetica" pitchFamily="2" charset="0"/>
              </a:rPr>
              <a:t>Sacred Grove Ritual </a:t>
            </a:r>
            <a:r>
              <a:rPr lang="ja-JP" altLang="en-US" sz="2200">
                <a:latin typeface="Helvetica" pitchFamily="2" charset="0"/>
              </a:rPr>
              <a:t>神森禮</a:t>
            </a:r>
            <a:r>
              <a:rPr lang="en-US" altLang="ja-JP" sz="2200" dirty="0">
                <a:latin typeface="Helvetica" pitchFamily="2" charset="0"/>
              </a:rPr>
              <a:t>, 60 </a:t>
            </a:r>
            <a:r>
              <a:rPr lang="en-GB" sz="2200" dirty="0">
                <a:latin typeface="Helvetica" pitchFamily="2" charset="0"/>
              </a:rPr>
              <a:t>Min.</a:t>
            </a:r>
            <a:br>
              <a:rPr lang="en-GB" sz="2200" dirty="0">
                <a:latin typeface="Helvetica" pitchFamily="2" charset="0"/>
              </a:rPr>
            </a:br>
            <a:r>
              <a:rPr lang="en-GB" sz="2200" dirty="0">
                <a:latin typeface="Helvetica" pitchFamily="2" charset="0"/>
              </a:rPr>
              <a:t>Grass Wood Song </a:t>
            </a:r>
            <a:r>
              <a:rPr lang="ja-JP" altLang="en-US" sz="2200">
                <a:latin typeface="Helvetica" pitchFamily="2" charset="0"/>
              </a:rPr>
              <a:t>草⽊歌</a:t>
            </a:r>
            <a:r>
              <a:rPr lang="en-US" altLang="ja-JP" sz="2200" dirty="0">
                <a:latin typeface="Helvetica" pitchFamily="2" charset="0"/>
              </a:rPr>
              <a:t>, 15 </a:t>
            </a:r>
            <a:r>
              <a:rPr lang="en-GB" sz="2200" dirty="0">
                <a:latin typeface="Helvetica" pitchFamily="2" charset="0"/>
              </a:rPr>
              <a:t>Min. </a:t>
            </a:r>
          </a:p>
          <a:p>
            <a:pPr>
              <a:buNone/>
            </a:pPr>
            <a:endParaRPr lang="en-GB" sz="2200" dirty="0">
              <a:effectLst/>
              <a:latin typeface="Helvetica" pitchFamily="2" charset="0"/>
              <a:ea typeface="DengXian" panose="02010600030101010101" pitchFamily="2" charset="-122"/>
              <a:cs typeface="Arial" panose="020B0604020202020204" pitchFamily="34" charset="0"/>
            </a:endParaRPr>
          </a:p>
          <a:p>
            <a:pPr>
              <a:buNone/>
            </a:pPr>
            <a:r>
              <a:rPr lang="en-GB" sz="2200" dirty="0">
                <a:effectLst/>
                <a:latin typeface="Helvetica" pitchFamily="2" charset="0"/>
                <a:ea typeface="DengXian" panose="02010600030101010101" pitchFamily="2" charset="-122"/>
                <a:cs typeface="Arial" panose="020B0604020202020204" pitchFamily="34" charset="0"/>
              </a:rPr>
              <a:t>“</a:t>
            </a:r>
            <a:r>
              <a:rPr lang="en-NL" sz="2200" dirty="0">
                <a:effectLst/>
                <a:latin typeface="Helvetica" pitchFamily="2" charset="0"/>
                <a:ea typeface="DengXian" panose="02010600030101010101" pitchFamily="2" charset="-122"/>
                <a:cs typeface="Arial" panose="020B0604020202020204" pitchFamily="34" charset="0"/>
              </a:rPr>
              <a:t>Ultimately, the exercises are about developing a regular, embodied practice of </a:t>
            </a:r>
            <a:r>
              <a:rPr lang="en-NL" sz="2200" b="1" dirty="0">
                <a:effectLst/>
                <a:latin typeface="Helvetica" pitchFamily="2" charset="0"/>
                <a:ea typeface="DengXian" panose="02010600030101010101" pitchFamily="2" charset="-122"/>
                <a:cs typeface="Arial" panose="020B0604020202020204" pitchFamily="34" charset="0"/>
              </a:rPr>
              <a:t>being present</a:t>
            </a:r>
            <a:r>
              <a:rPr lang="en-NL" sz="2200" dirty="0">
                <a:effectLst/>
                <a:latin typeface="Helvetica" pitchFamily="2" charset="0"/>
                <a:ea typeface="DengXian" panose="02010600030101010101" pitchFamily="2" charset="-122"/>
                <a:cs typeface="Arial" panose="020B0604020202020204" pitchFamily="34" charset="0"/>
              </a:rPr>
              <a:t>, learning from, and, even, </a:t>
            </a:r>
            <a:r>
              <a:rPr lang="en-NL" sz="2200" b="1" dirty="0">
                <a:effectLst/>
                <a:latin typeface="Helvetica" pitchFamily="2" charset="0"/>
                <a:ea typeface="DengXian" panose="02010600030101010101" pitchFamily="2" charset="-122"/>
                <a:cs typeface="Arial" panose="020B0604020202020204" pitchFamily="34" charset="0"/>
              </a:rPr>
              <a:t>revering</a:t>
            </a:r>
            <a:r>
              <a:rPr lang="en-NL" sz="2200" dirty="0">
                <a:effectLst/>
                <a:latin typeface="Helvetica" pitchFamily="2" charset="0"/>
                <a:ea typeface="DengXian" panose="02010600030101010101" pitchFamily="2" charset="-122"/>
                <a:cs typeface="Arial" panose="020B0604020202020204" pitchFamily="34" charset="0"/>
              </a:rPr>
              <a:t> other natural entities.</a:t>
            </a:r>
            <a:r>
              <a:rPr lang="en-GB" sz="2200" dirty="0">
                <a:effectLst/>
                <a:latin typeface="Helvetica" pitchFamily="2" charset="0"/>
                <a:ea typeface="DengXian" panose="02010600030101010101" pitchFamily="2" charset="-122"/>
                <a:cs typeface="Arial" panose="020B0604020202020204" pitchFamily="34" charset="0"/>
              </a:rPr>
              <a:t>” (Bo in Li 2021) (emphasis my own)</a:t>
            </a:r>
          </a:p>
          <a:p>
            <a:pPr>
              <a:buNone/>
            </a:pPr>
            <a:endParaRPr lang="en-GB" sz="2200" dirty="0">
              <a:latin typeface="Helvetica" pitchFamily="2" charset="0"/>
              <a:ea typeface="DengXian" panose="02010600030101010101" pitchFamily="2" charset="-122"/>
              <a:cs typeface="Arial" panose="020B0604020202020204" pitchFamily="34" charset="0"/>
            </a:endParaRPr>
          </a:p>
          <a:p>
            <a:pPr>
              <a:buNone/>
            </a:pPr>
            <a:r>
              <a:rPr lang="en-GB" sz="2200" dirty="0">
                <a:latin typeface="Helvetica" pitchFamily="2" charset="0"/>
                <a:ea typeface="DengXian" panose="02010600030101010101" pitchFamily="2" charset="-122"/>
                <a:cs typeface="Arial" panose="020B0604020202020204" pitchFamily="34" charset="0"/>
              </a:rPr>
              <a:t>Practicing the a</a:t>
            </a:r>
            <a:r>
              <a:rPr lang="en-GB" sz="2200" dirty="0">
                <a:effectLst/>
                <a:latin typeface="Helvetica" pitchFamily="2" charset="0"/>
                <a:ea typeface="DengXian" panose="02010600030101010101" pitchFamily="2" charset="-122"/>
                <a:cs typeface="Arial" panose="020B0604020202020204" pitchFamily="34" charset="0"/>
              </a:rPr>
              <a:t>rt of noticing (</a:t>
            </a:r>
            <a:r>
              <a:rPr lang="en-GB" sz="2200" dirty="0">
                <a:latin typeface="Helvetica" pitchFamily="2" charset="0"/>
                <a:ea typeface="DengXian" panose="02010600030101010101" pitchFamily="2" charset="-122"/>
                <a:cs typeface="Arial" panose="020B0604020202020204" pitchFamily="34" charset="0"/>
              </a:rPr>
              <a:t>T</a:t>
            </a:r>
            <a:r>
              <a:rPr lang="en-GB" sz="2200" dirty="0">
                <a:effectLst/>
                <a:latin typeface="Helvetica" pitchFamily="2" charset="0"/>
                <a:ea typeface="DengXian" panose="02010600030101010101" pitchFamily="2" charset="-122"/>
                <a:cs typeface="Arial" panose="020B0604020202020204" pitchFamily="34" charset="0"/>
              </a:rPr>
              <a:t>sing 2021) </a:t>
            </a:r>
            <a:r>
              <a:rPr lang="en-GB" sz="2200" dirty="0">
                <a:latin typeface="Helvetica" pitchFamily="2" charset="0"/>
                <a:ea typeface="DengXian" panose="02010600030101010101" pitchFamily="2" charset="-122"/>
                <a:cs typeface="Arial" panose="020B0604020202020204" pitchFamily="34" charset="0"/>
              </a:rPr>
              <a:t>the </a:t>
            </a:r>
            <a:r>
              <a:rPr lang="en-GB" sz="2200" dirty="0">
                <a:effectLst/>
                <a:latin typeface="Helvetica" pitchFamily="2" charset="0"/>
                <a:ea typeface="DengXian" panose="02010600030101010101" pitchFamily="2" charset="-122"/>
                <a:cs typeface="Arial" panose="020B0604020202020204" pitchFamily="34" charset="0"/>
              </a:rPr>
              <a:t>various life forms in an urban environment</a:t>
            </a:r>
          </a:p>
          <a:p>
            <a:pPr>
              <a:buNone/>
            </a:pPr>
            <a:endParaRPr lang="en-GB" sz="2200" dirty="0">
              <a:latin typeface="Helvetica" pitchFamily="2" charset="0"/>
              <a:ea typeface="DengXian" panose="02010600030101010101" pitchFamily="2" charset="-122"/>
              <a:cs typeface="Arial" panose="020B0604020202020204" pitchFamily="34" charset="0"/>
            </a:endParaRPr>
          </a:p>
          <a:p>
            <a:pPr>
              <a:buNone/>
            </a:pPr>
            <a:r>
              <a:rPr lang="en-GB" sz="2200" dirty="0">
                <a:effectLst/>
                <a:latin typeface="Helvetica" pitchFamily="2" charset="0"/>
                <a:ea typeface="DengXian" panose="02010600030101010101" pitchFamily="2" charset="-122"/>
                <a:cs typeface="Arial" panose="020B0604020202020204" pitchFamily="34" charset="0"/>
              </a:rPr>
              <a:t>Using one’s body and senses to notice and reframe relationships to plant life and other forms of non-human life in the city (beyond the “pets or pests” binary)</a:t>
            </a:r>
            <a:endParaRPr lang="en-NL" sz="2200" dirty="0">
              <a:effectLst/>
              <a:latin typeface="Helvetica" pitchFamily="2" charset="0"/>
            </a:endParaRPr>
          </a:p>
        </p:txBody>
      </p:sp>
    </p:spTree>
    <p:extLst>
      <p:ext uri="{BB962C8B-B14F-4D97-AF65-F5344CB8AC3E}">
        <p14:creationId xmlns:p14="http://schemas.microsoft.com/office/powerpoint/2010/main" val="391765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B1543BE-C1E0-5C46-F38C-E0C7620F64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59" r="20887" b="4942"/>
          <a:stretch>
            <a:fillRect/>
          </a:stretch>
        </p:blipFill>
        <p:spPr bwMode="auto">
          <a:xfrm>
            <a:off x="279918" y="414987"/>
            <a:ext cx="5021154" cy="6028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90DCCA-4216-E74D-A1EC-54A42AF77EF9}"/>
              </a:ext>
            </a:extLst>
          </p:cNvPr>
          <p:cNvSpPr txBox="1"/>
          <p:nvPr/>
        </p:nvSpPr>
        <p:spPr>
          <a:xfrm>
            <a:off x="5467740" y="981312"/>
            <a:ext cx="6444342" cy="4493538"/>
          </a:xfrm>
          <a:prstGeom prst="rect">
            <a:avLst/>
          </a:prstGeom>
          <a:noFill/>
        </p:spPr>
        <p:txBody>
          <a:bodyPr wrap="square" rtlCol="0">
            <a:spAutoFit/>
          </a:bodyPr>
          <a:lstStyle/>
          <a:p>
            <a:r>
              <a:rPr lang="en-GB" sz="2600" b="1" dirty="0">
                <a:latin typeface="Helvetica" pitchFamily="2" charset="0"/>
              </a:rPr>
              <a:t>Common threads</a:t>
            </a:r>
          </a:p>
          <a:p>
            <a:endParaRPr lang="en-GB" sz="2600" dirty="0">
              <a:latin typeface="Helvetica" pitchFamily="2" charset="0"/>
            </a:endParaRPr>
          </a:p>
          <a:p>
            <a:pPr marL="342900" indent="-342900">
              <a:buFont typeface="Arial" panose="020B0604020202020204" pitchFamily="34" charset="0"/>
              <a:buChar char="•"/>
            </a:pPr>
            <a:r>
              <a:rPr lang="en-GB" sz="2600" dirty="0">
                <a:latin typeface="Helvetica" pitchFamily="2" charset="0"/>
              </a:rPr>
              <a:t>Playful &amp; collaborative storytelling</a:t>
            </a:r>
          </a:p>
          <a:p>
            <a:pPr marL="285750" indent="-285750">
              <a:buFont typeface="Arial" panose="020B0604020202020204" pitchFamily="34" charset="0"/>
              <a:buChar char="•"/>
            </a:pPr>
            <a:endParaRPr lang="en-GB" sz="2600" dirty="0">
              <a:latin typeface="Helvetica" pitchFamily="2" charset="0"/>
            </a:endParaRPr>
          </a:p>
          <a:p>
            <a:pPr marL="285750" indent="-285750">
              <a:buFont typeface="Arial" panose="020B0604020202020204" pitchFamily="34" charset="0"/>
              <a:buChar char="•"/>
            </a:pPr>
            <a:endParaRPr lang="en-GB" sz="2600" dirty="0">
              <a:latin typeface="Helvetica" pitchFamily="2" charset="0"/>
            </a:endParaRPr>
          </a:p>
          <a:p>
            <a:pPr marL="285750" indent="-285750">
              <a:buFont typeface="Arial" panose="020B0604020202020204" pitchFamily="34" charset="0"/>
              <a:buChar char="•"/>
            </a:pPr>
            <a:r>
              <a:rPr lang="en-GB" sz="2600" dirty="0">
                <a:latin typeface="Helvetica" pitchFamily="2" charset="0"/>
              </a:rPr>
              <a:t>Narrativity and togetherness as tools to investigate (forms of) petrocultures</a:t>
            </a:r>
          </a:p>
          <a:p>
            <a:endParaRPr lang="en-GB" sz="2600" dirty="0">
              <a:latin typeface="Helvetica" pitchFamily="2" charset="0"/>
            </a:endParaRPr>
          </a:p>
          <a:p>
            <a:endParaRPr lang="en-GB" sz="2600" dirty="0">
              <a:latin typeface="Helvetica" pitchFamily="2" charset="0"/>
            </a:endParaRPr>
          </a:p>
          <a:p>
            <a:pPr marL="285750" indent="-285750">
              <a:buFont typeface="Arial" panose="020B0604020202020204" pitchFamily="34" charset="0"/>
              <a:buChar char="•"/>
            </a:pPr>
            <a:r>
              <a:rPr lang="en-GB" sz="2600" dirty="0">
                <a:latin typeface="Helvetica" pitchFamily="2" charset="0"/>
              </a:rPr>
              <a:t>Gamification (Frost) vs. ritualisation  (Bo) – repetition of tasks</a:t>
            </a:r>
          </a:p>
        </p:txBody>
      </p:sp>
    </p:spTree>
    <p:extLst>
      <p:ext uri="{BB962C8B-B14F-4D97-AF65-F5344CB8AC3E}">
        <p14:creationId xmlns:p14="http://schemas.microsoft.com/office/powerpoint/2010/main" val="90519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TotalTime>
  <Words>636</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Display</vt:lpstr>
      <vt:lpstr>Aptos</vt: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Agnieszka Wodzinska</dc:creator>
  <cp:lastModifiedBy>Agnieszka Wodzinska</cp:lastModifiedBy>
  <cp:revision>42</cp:revision>
  <dcterms:created xsi:type="dcterms:W3CDTF">2025-03-12T11:09:06Z</dcterms:created>
  <dcterms:modified xsi:type="dcterms:W3CDTF">2026-02-13T17:09:05Z</dcterms:modified>
</cp:coreProperties>
</file>