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7" r:id="rId1"/>
  </p:sldMasterIdLst>
  <p:notesMasterIdLst>
    <p:notesMasterId r:id="rId19"/>
  </p:notesMasterIdLst>
  <p:sldIdLst>
    <p:sldId id="256" r:id="rId2"/>
    <p:sldId id="351" r:id="rId3"/>
    <p:sldId id="283" r:id="rId4"/>
    <p:sldId id="353" r:id="rId5"/>
    <p:sldId id="354" r:id="rId6"/>
    <p:sldId id="308" r:id="rId7"/>
    <p:sldId id="275" r:id="rId8"/>
    <p:sldId id="269" r:id="rId9"/>
    <p:sldId id="272" r:id="rId10"/>
    <p:sldId id="309" r:id="rId11"/>
    <p:sldId id="328" r:id="rId12"/>
    <p:sldId id="277" r:id="rId13"/>
    <p:sldId id="330" r:id="rId14"/>
    <p:sldId id="280" r:id="rId15"/>
    <p:sldId id="332" r:id="rId16"/>
    <p:sldId id="349" r:id="rId17"/>
    <p:sldId id="334" r:id="rId18"/>
  </p:sldIdLst>
  <p:sldSz cx="12192000" cy="6858000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 Livingstone" initials="D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06" autoAdjust="0"/>
  </p:normalViewPr>
  <p:slideViewPr>
    <p:cSldViewPr>
      <p:cViewPr varScale="1">
        <p:scale>
          <a:sx n="81" d="100"/>
          <a:sy n="81" d="100"/>
        </p:scale>
        <p:origin x="523" y="67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122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215900" indent="-215900" algn="r" eaLnBrk="1" hangingPunct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GB" altLang="en-US"/>
          </a:p>
        </p:txBody>
      </p:sp>
      <p:sp>
        <p:nvSpPr>
          <p:cNvPr id="819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15900" algn="r" eaLnBrk="1" hangingPunct="1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2DCE2F55-2CA0-47C7-99A5-1A8891E3577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09015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forum.org/agenda/2019/08/the-hidden-risk-of-virtual-reality-and-what-to-do-about-i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newscientist.com/article/mg21528835-600-cameras-know-you-by-your-walk/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adtovr.com/mother-meets-recreation-of-deceased-child-in-vr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37/a0028192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doi.org/10.1145/3311350.3347169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one.0003832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ntiersin.org/articles/10.3389/frobt.2016.00074/full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ntiersin.org/articles/10.3389/frobt.2016.00003/ful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rontiersin.org/articles/10.3389/fnhum.2016.00601/full" TargetMode="External"/><Relationship Id="rId5" Type="http://schemas.openxmlformats.org/officeDocument/2006/relationships/hyperlink" Target="https://www.frontiersin.org/articles/10.3389/frvir.2020.00001/full" TargetMode="External"/><Relationship Id="rId4" Type="http://schemas.openxmlformats.org/officeDocument/2006/relationships/hyperlink" Target="https://massivesci.com/articles/virtual-reality-vr-real-world-limitations-touch-smell-visual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oicesofvr.com/976-xr-ethics-white-paper-invitation-from-launch-of-the-ieee-global-initiative-of-the-ethics-of-extended-reality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rontiersin.org/articles/10.3389/frobt.2016.00003/ful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E1B436-43C5-485F-A7DC-B152AFE2266E}" type="slidenum">
              <a:rPr lang="en-GB" altLang="en-US"/>
              <a:pPr/>
              <a:t>1</a:t>
            </a:fld>
            <a:endParaRPr lang="en-GB" altLang="en-US" dirty="0"/>
          </a:p>
        </p:txBody>
      </p:sp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baseline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DCE2F55-2CA0-47C7-99A5-1A8891E35776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3437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GB" dirty="0" smtClean="0">
                <a:effectLst/>
              </a:rPr>
              <a:t>Outlaw, J., </a:t>
            </a:r>
            <a:r>
              <a:rPr lang="en-GB" dirty="0" err="1" smtClean="0">
                <a:effectLst/>
              </a:rPr>
              <a:t>Persky</a:t>
            </a:r>
            <a:r>
              <a:rPr lang="en-GB" dirty="0" smtClean="0">
                <a:effectLst/>
              </a:rPr>
              <a:t>, S., 2019. Industry review boards are needed to protect VR user privacy [WWW Document]. World Economic Forum. URL </a:t>
            </a:r>
            <a:r>
              <a:rPr lang="en-GB" dirty="0" smtClean="0">
                <a:effectLst/>
                <a:hlinkClick r:id="rId3"/>
              </a:rPr>
              <a:t>https://www.weforum.org/agenda/2019/08/the-hidden-risk-of-virtual-reality-and-what-to-do-about-it/</a:t>
            </a:r>
            <a:r>
              <a:rPr lang="en-GB" dirty="0" smtClean="0">
                <a:effectLst/>
              </a:rPr>
              <a:t> (accessed 5.15.21).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GB" dirty="0" smtClean="0">
                <a:effectLst/>
              </a:rPr>
              <a:t>Giles, J. 2012. Cameras know you by your walk. </a:t>
            </a:r>
            <a:r>
              <a:rPr lang="en-GB" i="1" dirty="0" smtClean="0">
                <a:effectLst/>
              </a:rPr>
              <a:t>New Scientist</a:t>
            </a:r>
            <a:r>
              <a:rPr lang="en-GB" dirty="0" smtClean="0">
                <a:effectLst/>
              </a:rPr>
              <a:t> 19 September. Available at: </a:t>
            </a:r>
            <a:r>
              <a:rPr lang="en-GB" dirty="0" smtClean="0">
                <a:effectLst/>
                <a:hlinkClick r:id="rId4"/>
              </a:rPr>
              <a:t>https://www.newscientist.com/article/mg21528835-600-cameras-know-you-by-your-walk/</a:t>
            </a:r>
            <a:r>
              <a:rPr lang="en-GB" dirty="0" smtClean="0">
                <a:effectLst/>
              </a:rPr>
              <a:t> [Accessed: 9 February 2021].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en-GB" dirty="0" smtClean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DCE2F55-2CA0-47C7-99A5-1A8891E35776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8971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DCE2F55-2CA0-47C7-99A5-1A8891E35776}" type="slidenum">
              <a:rPr lang="en-GB" altLang="en-US" smtClean="0"/>
              <a:pPr/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9081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GB" dirty="0" smtClean="0">
                <a:effectLst/>
              </a:rPr>
              <a:t>Hayden, S. 2020. Mother Meets Recreation of Her Deceased Child in VR. </a:t>
            </a:r>
            <a:r>
              <a:rPr lang="en-GB" i="1" dirty="0" smtClean="0">
                <a:effectLst/>
              </a:rPr>
              <a:t>Road to VR</a:t>
            </a:r>
            <a:r>
              <a:rPr lang="en-GB" dirty="0" smtClean="0">
                <a:effectLst/>
              </a:rPr>
              <a:t> 7 February. Available at: </a:t>
            </a:r>
            <a:r>
              <a:rPr lang="en-GB" dirty="0" smtClean="0">
                <a:effectLst/>
                <a:hlinkClick r:id="rId3"/>
              </a:rPr>
              <a:t>https://www.roadtovr.com/mother-meets-recreation-of-deceased-child-in-vr/</a:t>
            </a:r>
            <a:r>
              <a:rPr lang="en-GB" dirty="0" smtClean="0">
                <a:effectLst/>
              </a:rPr>
              <a:t> [Accessed: 5 February 2021].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DCE2F55-2CA0-47C7-99A5-1A8891E35776}" type="slidenum">
              <a:rPr lang="en-GB" altLang="en-US" smtClean="0"/>
              <a:pPr/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1455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/>
              <a:defRPr/>
            </a:pPr>
            <a:r>
              <a:rPr lang="en-GB" dirty="0" smtClean="0">
                <a:effectLst/>
              </a:rPr>
              <a:t>Coulson, M., Barnett, J., Ferguson, C.J., Gould, R.L., 2012. Real feelings for virtual people: Emotional attachments and interpersonal attraction in video games. Psychology of Popular Media Culture 1, 176–184. </a:t>
            </a:r>
            <a:r>
              <a:rPr lang="en-GB" dirty="0" smtClean="0">
                <a:effectLst/>
                <a:hlinkClick r:id="rId3"/>
              </a:rPr>
              <a:t>https://doi.org/10.1037/a0028192</a:t>
            </a:r>
            <a:endParaRPr lang="en-GB" dirty="0" smtClean="0">
              <a:effectLst/>
            </a:endParaRPr>
          </a:p>
          <a:p>
            <a:pPr marL="228600" marR="0" indent="-22860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/>
              <a:defRPr/>
            </a:pPr>
            <a:r>
              <a:rPr lang="en-GB" dirty="0" smtClean="0">
                <a:effectLst/>
              </a:rPr>
              <a:t>Bopp, J.A., Müller, L.J., </a:t>
            </a:r>
            <a:r>
              <a:rPr lang="en-GB" dirty="0" err="1" smtClean="0">
                <a:effectLst/>
              </a:rPr>
              <a:t>Aeschbach</a:t>
            </a:r>
            <a:r>
              <a:rPr lang="en-GB" dirty="0" smtClean="0">
                <a:effectLst/>
              </a:rPr>
              <a:t>, L.F., </a:t>
            </a:r>
            <a:r>
              <a:rPr lang="en-GB" dirty="0" err="1" smtClean="0">
                <a:effectLst/>
              </a:rPr>
              <a:t>Opwis</a:t>
            </a:r>
            <a:r>
              <a:rPr lang="en-GB" dirty="0" smtClean="0">
                <a:effectLst/>
              </a:rPr>
              <a:t>, K., </a:t>
            </a:r>
            <a:r>
              <a:rPr lang="en-GB" dirty="0" err="1" smtClean="0">
                <a:effectLst/>
              </a:rPr>
              <a:t>Mekler</a:t>
            </a:r>
            <a:r>
              <a:rPr lang="en-GB" dirty="0" smtClean="0">
                <a:effectLst/>
              </a:rPr>
              <a:t>, E.D., 2019. Exploring Emotional Attachment to Game Characters, in: Proceedings of the Annual Symposium on Computer-Human Interaction in Play, CHI PLAY ’19. Association for Computing Machinery, New York, NY, USA, pp. 313–324. </a:t>
            </a:r>
            <a:r>
              <a:rPr lang="en-GB" dirty="0" smtClean="0">
                <a:effectLst/>
                <a:hlinkClick r:id="rId4"/>
              </a:rPr>
              <a:t>https://doi.org/10.1145/3311350.3347169</a:t>
            </a:r>
            <a:endParaRPr lang="en-GB" dirty="0" smtClean="0">
              <a:effectLst/>
            </a:endParaRP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en-GB" dirty="0" smtClean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DCE2F55-2CA0-47C7-99A5-1A8891E35776}" type="slidenum">
              <a:rPr lang="en-GB" altLang="en-US" smtClean="0"/>
              <a:pPr/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1741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GB" dirty="0" err="1" smtClean="0"/>
              <a:t>Petkova</a:t>
            </a:r>
            <a:r>
              <a:rPr lang="en-GB" dirty="0" smtClean="0"/>
              <a:t>, V.I. and </a:t>
            </a:r>
            <a:r>
              <a:rPr lang="en-GB" dirty="0" err="1" smtClean="0"/>
              <a:t>Ehrsson</a:t>
            </a:r>
            <a:r>
              <a:rPr lang="en-GB" dirty="0" smtClean="0"/>
              <a:t>, H.H. 2008. If I Were You: Perceptual Illusion of Body Swapping. </a:t>
            </a:r>
            <a:r>
              <a:rPr lang="en-GB" i="1" dirty="0" smtClean="0"/>
              <a:t>PLOS ONE</a:t>
            </a:r>
            <a:r>
              <a:rPr lang="en-GB" dirty="0" smtClean="0"/>
              <a:t> 3(12), p. e3832. </a:t>
            </a:r>
            <a:r>
              <a:rPr lang="en-GB" dirty="0" err="1" smtClean="0"/>
              <a:t>doi</a:t>
            </a:r>
            <a:r>
              <a:rPr lang="en-GB" dirty="0" smtClean="0"/>
              <a:t>: </a:t>
            </a:r>
            <a:r>
              <a:rPr lang="en-GB" dirty="0" smtClean="0">
                <a:hlinkClick r:id="rId3"/>
              </a:rPr>
              <a:t>10.1371/journal.pone.0003832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DCE2F55-2CA0-47C7-99A5-1A8891E35776}" type="slidenum">
              <a:rPr lang="en-GB" altLang="en-US" smtClean="0"/>
              <a:pPr/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806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GB" dirty="0" smtClean="0">
                <a:effectLst/>
              </a:rPr>
              <a:t>Slater, M. and Sanchez-</a:t>
            </a:r>
            <a:r>
              <a:rPr lang="en-GB" dirty="0" err="1" smtClean="0">
                <a:effectLst/>
              </a:rPr>
              <a:t>Vives</a:t>
            </a:r>
            <a:r>
              <a:rPr lang="en-GB" dirty="0" smtClean="0">
                <a:effectLst/>
              </a:rPr>
              <a:t>, M.V. 2016. Enhancing Our Lives with Immersive Virtual Reality. </a:t>
            </a:r>
            <a:r>
              <a:rPr lang="en-GB" i="1" dirty="0" smtClean="0">
                <a:effectLst/>
              </a:rPr>
              <a:t>Frontiers in Robotics and AI</a:t>
            </a:r>
            <a:r>
              <a:rPr lang="en-GB" dirty="0" smtClean="0">
                <a:effectLst/>
              </a:rPr>
              <a:t> 3. Available at: </a:t>
            </a:r>
            <a:r>
              <a:rPr lang="en-GB" dirty="0" smtClean="0">
                <a:effectLst/>
                <a:hlinkClick r:id="rId3"/>
              </a:rPr>
              <a:t>https://www.frontiersin.org/articles/10.3389/frobt.2016.00074/full</a:t>
            </a:r>
            <a:r>
              <a:rPr lang="en-GB" dirty="0" smtClean="0">
                <a:effectLst/>
              </a:rPr>
              <a:t> [Accessed: 14 February 2021].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DCE2F55-2CA0-47C7-99A5-1A8891E35776}" type="slidenum">
              <a:rPr lang="en-GB" altLang="en-US" smtClean="0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5429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GB" dirty="0" smtClean="0">
                <a:effectLst/>
              </a:rPr>
              <a:t>Yee, N. and </a:t>
            </a:r>
            <a:r>
              <a:rPr lang="en-GB" dirty="0" err="1" smtClean="0">
                <a:effectLst/>
              </a:rPr>
              <a:t>Bailenson</a:t>
            </a:r>
            <a:r>
              <a:rPr lang="en-GB" dirty="0" smtClean="0">
                <a:effectLst/>
              </a:rPr>
              <a:t>, J. 2007. The Proteus Effect: The Effect of Transformed Self-Representation on </a:t>
            </a:r>
            <a:r>
              <a:rPr lang="en-GB" dirty="0" err="1" smtClean="0">
                <a:effectLst/>
              </a:rPr>
              <a:t>Behavior</a:t>
            </a:r>
            <a:r>
              <a:rPr lang="en-GB" dirty="0" smtClean="0">
                <a:effectLst/>
              </a:rPr>
              <a:t>. </a:t>
            </a:r>
            <a:r>
              <a:rPr lang="en-GB" i="1" dirty="0" smtClean="0">
                <a:effectLst/>
              </a:rPr>
              <a:t>Human Communication Research</a:t>
            </a:r>
            <a:r>
              <a:rPr lang="en-GB" dirty="0" smtClean="0">
                <a:effectLst/>
              </a:rPr>
              <a:t> 33(3), pp. 271–290.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GB" dirty="0" err="1" smtClean="0">
                <a:effectLst/>
              </a:rPr>
              <a:t>Madary</a:t>
            </a:r>
            <a:r>
              <a:rPr lang="en-GB" dirty="0" smtClean="0">
                <a:effectLst/>
              </a:rPr>
              <a:t>, M. and </a:t>
            </a:r>
            <a:r>
              <a:rPr lang="en-GB" dirty="0" err="1" smtClean="0">
                <a:effectLst/>
              </a:rPr>
              <a:t>Metzinger</a:t>
            </a:r>
            <a:r>
              <a:rPr lang="en-GB" dirty="0" smtClean="0">
                <a:effectLst/>
              </a:rPr>
              <a:t>, T.K. 2016. Real </a:t>
            </a:r>
            <a:r>
              <a:rPr lang="en-GB" dirty="0" err="1" smtClean="0">
                <a:effectLst/>
              </a:rPr>
              <a:t>Virtuality</a:t>
            </a:r>
            <a:r>
              <a:rPr lang="en-GB" dirty="0" smtClean="0">
                <a:effectLst/>
              </a:rPr>
              <a:t>: A Code of Ethical Conduct. Recommendations for Good Scientific Practice and the Consumers of VR-Technology. </a:t>
            </a:r>
            <a:r>
              <a:rPr lang="en-GB" i="1" dirty="0" smtClean="0">
                <a:effectLst/>
              </a:rPr>
              <a:t>Frontiers in Robotics and AI</a:t>
            </a:r>
            <a:r>
              <a:rPr lang="en-GB" dirty="0" smtClean="0">
                <a:effectLst/>
              </a:rPr>
              <a:t> 3. Available at: </a:t>
            </a:r>
            <a:r>
              <a:rPr lang="en-GB" dirty="0" smtClean="0">
                <a:effectLst/>
                <a:hlinkClick r:id="rId3"/>
              </a:rPr>
              <a:t>https://www.frontiersin.org/articles/10.3389/frobt.2016.00003/full</a:t>
            </a:r>
            <a:r>
              <a:rPr lang="en-GB" dirty="0" smtClean="0">
                <a:effectLst/>
              </a:rPr>
              <a:t> [Accessed: 9 February 2021].</a:t>
            </a:r>
          </a:p>
          <a:p>
            <a:r>
              <a:rPr lang="en-GB" dirty="0" err="1" smtClean="0">
                <a:effectLst/>
              </a:rPr>
              <a:t>Grijseels</a:t>
            </a:r>
            <a:r>
              <a:rPr lang="en-GB" dirty="0" smtClean="0">
                <a:effectLst/>
              </a:rPr>
              <a:t>, D. 2021. Your brain isn’t the same in virtual reality as it is in the real world. Available at: </a:t>
            </a:r>
            <a:r>
              <a:rPr lang="en-GB" dirty="0" smtClean="0">
                <a:effectLst/>
                <a:hlinkClick r:id="rId4"/>
              </a:rPr>
              <a:t>https://massivesci.com/articles/virtual-reality-vr-real-world-limitations-touch-smell-visual/</a:t>
            </a:r>
            <a:r>
              <a:rPr lang="en-GB" dirty="0" smtClean="0">
                <a:effectLst/>
              </a:rPr>
              <a:t> [Accessed: 11 February 2021].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GB" dirty="0" smtClean="0">
                <a:effectLst/>
              </a:rPr>
              <a:t>Slater, M. et al. 2020. The Ethics of Realism in Virtual and Augmented Reality. </a:t>
            </a:r>
            <a:r>
              <a:rPr lang="en-GB" i="1" dirty="0" smtClean="0">
                <a:effectLst/>
              </a:rPr>
              <a:t>Frontiers in Virtual Reality</a:t>
            </a:r>
            <a:r>
              <a:rPr lang="en-GB" dirty="0" smtClean="0">
                <a:effectLst/>
              </a:rPr>
              <a:t> 1. Available at: </a:t>
            </a:r>
            <a:r>
              <a:rPr lang="en-GB" dirty="0" smtClean="0">
                <a:effectLst/>
                <a:hlinkClick r:id="rId5"/>
              </a:rPr>
              <a:t>https://www.frontiersin.org/articles/10.3389/frvir.2020.00001/full</a:t>
            </a:r>
            <a:r>
              <a:rPr lang="en-GB" dirty="0" smtClean="0">
                <a:effectLst/>
              </a:rPr>
              <a:t> [Accessed: 16 June 2020].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GB" dirty="0" err="1" smtClean="0">
                <a:effectLst/>
              </a:rPr>
              <a:t>Banakou</a:t>
            </a:r>
            <a:r>
              <a:rPr lang="en-GB" dirty="0" smtClean="0">
                <a:effectLst/>
              </a:rPr>
              <a:t>, D. et al. 2016. Virtual Embodiment of White People in a Black Virtual Body Leads to a Sustained Reduction in Their Implicit Racial Bias. </a:t>
            </a:r>
            <a:r>
              <a:rPr lang="en-GB" i="1" dirty="0" smtClean="0">
                <a:effectLst/>
              </a:rPr>
              <a:t>Frontiers in Human Neuroscience</a:t>
            </a:r>
            <a:r>
              <a:rPr lang="en-GB" dirty="0" smtClean="0">
                <a:effectLst/>
              </a:rPr>
              <a:t> 10. Available at: </a:t>
            </a:r>
            <a:r>
              <a:rPr lang="en-GB" dirty="0" smtClean="0">
                <a:effectLst/>
                <a:hlinkClick r:id="rId6"/>
              </a:rPr>
              <a:t>https://www.frontiersin.org/articles/10.3389/fnhum.2016.00601/full</a:t>
            </a:r>
            <a:r>
              <a:rPr lang="en-GB" dirty="0" smtClean="0">
                <a:effectLst/>
              </a:rPr>
              <a:t> [Accessed: 12 February 2021].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DCE2F55-2CA0-47C7-99A5-1A8891E35776}" type="slidenum">
              <a:rPr lang="en-GB" altLang="en-US" smtClean="0"/>
              <a:pPr/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955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GB" dirty="0" smtClean="0">
                <a:hlinkClick r:id="rId3"/>
              </a:rPr>
              <a:t>https://voicesofvr.com/976-xr-ethics-white-paper-invitation-from-launch-of-the-ieee-global-initiative-of-the-ethics-of-extended-reality/</a:t>
            </a:r>
            <a:endParaRPr lang="en-GB" dirty="0" smtClean="0"/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en-GB" dirty="0" smtClean="0"/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GB" dirty="0" err="1" smtClean="0"/>
              <a:t>Madary</a:t>
            </a:r>
            <a:r>
              <a:rPr lang="en-GB" dirty="0" smtClean="0"/>
              <a:t>, M. and </a:t>
            </a:r>
            <a:r>
              <a:rPr lang="en-GB" dirty="0" err="1" smtClean="0"/>
              <a:t>Metzinger</a:t>
            </a:r>
            <a:r>
              <a:rPr lang="en-GB" dirty="0" smtClean="0"/>
              <a:t>, T.K. 2016. Real </a:t>
            </a:r>
            <a:r>
              <a:rPr lang="en-GB" dirty="0" err="1" smtClean="0"/>
              <a:t>Virtuality</a:t>
            </a:r>
            <a:r>
              <a:rPr lang="en-GB" dirty="0" smtClean="0"/>
              <a:t>: A Code of Ethical Conduct. Recommendations for Good Scientific Practice and the Consumers of VR-Technology. </a:t>
            </a:r>
            <a:r>
              <a:rPr lang="en-GB" i="1" dirty="0" smtClean="0"/>
              <a:t>Frontiers in Robotics and AI</a:t>
            </a:r>
            <a:r>
              <a:rPr lang="en-GB" dirty="0" smtClean="0"/>
              <a:t> 3. Available at: </a:t>
            </a:r>
            <a:r>
              <a:rPr lang="en-GB" dirty="0" smtClean="0">
                <a:hlinkClick r:id="rId4"/>
              </a:rPr>
              <a:t>https://www.frontiersin.org/articles/10.3389/frobt.2016.00003/full</a:t>
            </a:r>
            <a:r>
              <a:rPr lang="en-GB" dirty="0" smtClean="0"/>
              <a:t> [Accessed: 9 February 2021].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2DCE2F55-2CA0-47C7-99A5-1A8891E35776}" type="slidenum">
              <a:rPr lang="en-GB" altLang="en-US" smtClean="0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683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3F364-1C8C-41AD-880A-2783704131D6}" type="slidenum">
              <a:rPr lang="en-GB" altLang="en-US" smtClean="0"/>
              <a:pPr/>
              <a:t>‹#›</a:t>
            </a:fld>
            <a:endParaRPr lang="en-GB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4" y="260652"/>
            <a:ext cx="2479478" cy="9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20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1226017" y="412852"/>
            <a:ext cx="936103" cy="487680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9548800" y="3026172"/>
            <a:ext cx="4290537" cy="48768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3DCDB-E389-4D4D-96A1-7AEE35547013}" type="slidenum">
              <a:rPr lang="en-GB" altLang="en-US" smtClean="0"/>
              <a:pPr/>
              <a:t>‹#›</a:t>
            </a:fld>
            <a:endParaRPr lang="en-GB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6045201"/>
            <a:ext cx="1438102" cy="57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4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EF63-0C3C-4972-88E5-DF9E15F21BFE}" type="slidenum">
              <a:rPr lang="en-GB" altLang="en-US" smtClean="0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256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816AD-BD7B-447D-8804-2F2A072E145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6045201"/>
            <a:ext cx="1438102" cy="57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3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73827-A8B0-4221-9748-9357DDD1742D}" type="slidenum">
              <a:rPr lang="en-GB" altLang="en-US" smtClean="0"/>
              <a:pPr/>
              <a:t>‹#›</a:t>
            </a:fld>
            <a:endParaRPr lang="en-GB" alt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6045201"/>
            <a:ext cx="1438102" cy="57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74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3257F-8DD7-4026-B192-154FD057F5B3}" type="slidenum">
              <a:rPr lang="en-GB" altLang="en-US" smtClean="0"/>
              <a:pPr/>
              <a:t>‹#›</a:t>
            </a:fld>
            <a:endParaRPr lang="en-GB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6045201"/>
            <a:ext cx="1438102" cy="57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14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EE7F7-7A24-40B0-AE86-D550431B1387}" type="slidenum">
              <a:rPr lang="en-GB" altLang="en-US" smtClean="0"/>
              <a:pPr/>
              <a:t>‹#›</a:t>
            </a:fld>
            <a:endParaRPr lang="en-GB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6045201"/>
            <a:ext cx="1438102" cy="57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12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FB17079-AE4A-4E31-A09B-9BE8F5206F06}" type="slidenum">
              <a:rPr lang="en-GB" altLang="en-US" smtClean="0"/>
              <a:pPr/>
              <a:t>‹#›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800828" y="3278200"/>
            <a:ext cx="37864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1184469" y="875360"/>
            <a:ext cx="10191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372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n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nc/4.0/legalcod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oicesofvr.com/976-xr-ethics-white-paper-invitation-from-launch-of-the-ieee-global-initiative-of-the-ethics-of-extended-reality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veuniversity.org/Scams_in_EVE_Online" TargetMode="External"/><Relationship Id="rId2" Type="http://schemas.openxmlformats.org/officeDocument/2006/relationships/hyperlink" Target="https://www.eveonline.com/article/ponzi-scheme-a-succes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1057673" y="1916832"/>
            <a:ext cx="7702624" cy="189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en-US" sz="4000" dirty="0">
                <a:solidFill>
                  <a:srgbClr val="575F6D"/>
                </a:solidFill>
                <a:latin typeface="Segoe UI Semibold" panose="020B0702040204020203" pitchFamily="34" charset="0"/>
                <a:ea typeface="Microsoft YaHei" charset="-122"/>
                <a:cs typeface="Segoe UI Semibold" panose="020B0702040204020203" pitchFamily="34" charset="0"/>
              </a:rPr>
              <a:t>Essential Ethics for Immersive Learning </a:t>
            </a:r>
            <a:r>
              <a:rPr lang="en-GB" altLang="en-US" sz="4000" dirty="0" smtClean="0">
                <a:solidFill>
                  <a:srgbClr val="575F6D"/>
                </a:solidFill>
                <a:latin typeface="Segoe UI Semibold" panose="020B0702040204020203" pitchFamily="34" charset="0"/>
                <a:ea typeface="Microsoft YaHei" charset="-122"/>
                <a:cs typeface="Segoe UI Semibold" panose="020B0702040204020203" pitchFamily="34" charset="0"/>
              </a:rPr>
              <a:t>Practitioners </a:t>
            </a:r>
            <a:endParaRPr lang="en-GB" altLang="en-US" sz="4000" dirty="0">
              <a:solidFill>
                <a:srgbClr val="575F6D"/>
              </a:solidFill>
              <a:latin typeface="Segoe UI Semibold" panose="020B0702040204020203" pitchFamily="34" charset="0"/>
              <a:ea typeface="Microsoft YaHei" charset="-122"/>
              <a:cs typeface="Segoe UI Semibold" panose="020B0702040204020203" pitchFamily="34" charset="0"/>
            </a:endParaRP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075928" y="3851672"/>
            <a:ext cx="6172200" cy="72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buClrTx/>
              <a:buSzPct val="70000"/>
            </a:pPr>
            <a:r>
              <a:rPr lang="en-GB" altLang="en-US" dirty="0" smtClean="0">
                <a:solidFill>
                  <a:srgbClr val="575F6D"/>
                </a:solidFill>
                <a:latin typeface="Segoe UI" panose="020B0502040204020203" pitchFamily="34" charset="0"/>
                <a:ea typeface="Microsoft YaHei" charset="-122"/>
                <a:cs typeface="Segoe UI" panose="020B0502040204020203" pitchFamily="34" charset="0"/>
              </a:rPr>
              <a:t>Daniel Livingstone</a:t>
            </a:r>
            <a:br>
              <a:rPr lang="en-GB" altLang="en-US" dirty="0" smtClean="0">
                <a:solidFill>
                  <a:srgbClr val="575F6D"/>
                </a:solidFill>
                <a:latin typeface="Segoe UI" panose="020B0502040204020203" pitchFamily="34" charset="0"/>
                <a:ea typeface="Microsoft YaHei" charset="-122"/>
                <a:cs typeface="Segoe UI" panose="020B0502040204020203" pitchFamily="34" charset="0"/>
              </a:rPr>
            </a:br>
            <a:r>
              <a:rPr lang="en-GB" altLang="en-US" dirty="0" smtClean="0">
                <a:solidFill>
                  <a:srgbClr val="575F6D"/>
                </a:solidFill>
                <a:latin typeface="Segoe UI" panose="020B0502040204020203" pitchFamily="34" charset="0"/>
                <a:ea typeface="Microsoft YaHei" charset="-122"/>
                <a:cs typeface="Segoe UI" panose="020B0502040204020203" pitchFamily="34" charset="0"/>
              </a:rPr>
              <a:t>School of Simulation &amp; Visualisation</a:t>
            </a:r>
            <a:br>
              <a:rPr lang="en-GB" altLang="en-US" dirty="0" smtClean="0">
                <a:solidFill>
                  <a:srgbClr val="575F6D"/>
                </a:solidFill>
                <a:latin typeface="Segoe UI" panose="020B0502040204020203" pitchFamily="34" charset="0"/>
                <a:ea typeface="Microsoft YaHei" charset="-122"/>
                <a:cs typeface="Segoe UI" panose="020B0502040204020203" pitchFamily="34" charset="0"/>
              </a:rPr>
            </a:br>
            <a:r>
              <a:rPr lang="en-GB" altLang="en-US" dirty="0" smtClean="0">
                <a:solidFill>
                  <a:srgbClr val="575F6D"/>
                </a:solidFill>
                <a:latin typeface="Segoe UI" panose="020B0502040204020203" pitchFamily="34" charset="0"/>
                <a:ea typeface="Microsoft YaHei" charset="-122"/>
                <a:cs typeface="Segoe UI" panose="020B0502040204020203" pitchFamily="34" charset="0"/>
              </a:rPr>
              <a:t>The Glasgow School of Art, UK</a:t>
            </a:r>
          </a:p>
          <a:p>
            <a:pPr eaLnBrk="1" hangingPunct="1">
              <a:spcBef>
                <a:spcPts val="600"/>
              </a:spcBef>
              <a:buClrTx/>
              <a:buSzPct val="70000"/>
            </a:pPr>
            <a:endParaRPr lang="en-GB" altLang="en-US" sz="1400" b="1" dirty="0">
              <a:solidFill>
                <a:srgbClr val="575F6D"/>
              </a:solidFill>
              <a:latin typeface="Segoe UI Semibold" panose="020B0702040204020203" pitchFamily="34" charset="0"/>
              <a:ea typeface="Microsoft YaHei" charset="-122"/>
              <a:cs typeface="Segoe UI Semibold" panose="020B0702040204020203" pitchFamily="34" charset="0"/>
            </a:endParaRPr>
          </a:p>
          <a:p>
            <a:pPr eaLnBrk="1" hangingPunct="1">
              <a:spcBef>
                <a:spcPts val="600"/>
              </a:spcBef>
              <a:buClrTx/>
              <a:buSzPct val="70000"/>
            </a:pPr>
            <a:r>
              <a:rPr lang="en-GB" altLang="en-US" sz="1400" b="1" dirty="0" smtClean="0">
                <a:solidFill>
                  <a:srgbClr val="575F6D"/>
                </a:solidFill>
                <a:latin typeface="Segoe UI Semibold" panose="020B0702040204020203" pitchFamily="34" charset="0"/>
                <a:ea typeface="Microsoft YaHei" charset="-122"/>
                <a:cs typeface="Segoe UI Semibold" panose="020B0702040204020203" pitchFamily="34" charset="0"/>
              </a:rPr>
              <a:t>CW: Includes discussion of abuse &amp; harassment</a:t>
            </a:r>
            <a:endParaRPr lang="en-GB" altLang="en-US" sz="1400" b="1" dirty="0">
              <a:solidFill>
                <a:srgbClr val="575F6D"/>
              </a:solidFill>
              <a:latin typeface="Segoe UI Semibold" panose="020B0702040204020203" pitchFamily="34" charset="0"/>
              <a:ea typeface="Microsoft YaHei" charset="-122"/>
              <a:cs typeface="Segoe UI Semibold" panose="020B07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75" y="594928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474" y="594928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673" y="5949280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43872" y="5805264"/>
            <a:ext cx="54212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CC-BY-NC Daniel Livingstone, </a:t>
            </a:r>
            <a:br>
              <a:rPr lang="en-GB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Glasgow School of Art, 2021</a:t>
            </a:r>
            <a:br>
              <a:rPr lang="en-GB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https://creativecommons.org/licenses/by-nc/4.0/legalcode</a:t>
            </a:r>
            <a:r>
              <a:rPr lang="en-GB" sz="16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“They’re fake people, but their pain is real”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People form real &amp; authentic emotional attachments to virtual characters</a:t>
            </a:r>
          </a:p>
          <a:p>
            <a:pPr lvl="1"/>
            <a:r>
              <a:rPr lang="en-GB" dirty="0" smtClean="0"/>
              <a:t>“</a:t>
            </a:r>
            <a:r>
              <a:rPr lang="en-GB" sz="2200" dirty="0"/>
              <a:t>virtual characters evoke </a:t>
            </a:r>
            <a:r>
              <a:rPr lang="en-GB" sz="2200" dirty="0" smtClean="0"/>
              <a:t>strong feelings” (Coulson, et al. 2012</a:t>
            </a:r>
            <a:r>
              <a:rPr lang="en-GB" sz="2200" dirty="0" smtClean="0"/>
              <a:t>)</a:t>
            </a:r>
          </a:p>
          <a:p>
            <a:r>
              <a:rPr lang="en-GB" dirty="0" smtClean="0"/>
              <a:t>This </a:t>
            </a:r>
            <a:r>
              <a:rPr lang="en-GB" dirty="0" smtClean="0"/>
              <a:t>may give an </a:t>
            </a:r>
            <a:r>
              <a:rPr lang="en-GB" i="1" dirty="0" smtClean="0"/>
              <a:t>intrinsic</a:t>
            </a:r>
            <a:r>
              <a:rPr lang="en-GB" dirty="0" smtClean="0"/>
              <a:t> motivation to take actions that are protective of, or pleasing to, other characters in a game</a:t>
            </a:r>
          </a:p>
          <a:p>
            <a:pPr lvl="1"/>
            <a:r>
              <a:rPr lang="en-GB" dirty="0" smtClean="0"/>
              <a:t>There may be limited agency, as the game itself may have story elements to defeat player attempts to protect others</a:t>
            </a:r>
          </a:p>
          <a:p>
            <a:r>
              <a:rPr lang="en-GB" dirty="0" smtClean="0"/>
              <a:t>Additionally, it is possible to set up </a:t>
            </a:r>
            <a:r>
              <a:rPr lang="en-GB" i="1" dirty="0" smtClean="0"/>
              <a:t>extrinsic</a:t>
            </a:r>
            <a:r>
              <a:rPr lang="en-GB" dirty="0" smtClean="0"/>
              <a:t> systems to reward or punish certain player behaviours</a:t>
            </a:r>
          </a:p>
          <a:p>
            <a:pPr lvl="1"/>
            <a:r>
              <a:rPr lang="en-GB" dirty="0" smtClean="0"/>
              <a:t>Alignment systems, points, trophies or awards for certain </a:t>
            </a:r>
            <a:r>
              <a:rPr lang="en-GB" dirty="0" smtClean="0"/>
              <a:t>behaviours</a:t>
            </a:r>
          </a:p>
          <a:p>
            <a:pPr lvl="1"/>
            <a:endParaRPr lang="en-GB" dirty="0"/>
          </a:p>
          <a:p>
            <a:pPr marL="114300" indent="0">
              <a:buNone/>
            </a:pPr>
            <a:r>
              <a:rPr lang="en-GB" dirty="0" smtClean="0"/>
              <a:t>Can Immersive Learning support the teaching of ethics?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824192" y="113958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Michael, The Good Place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039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VR Research Ethics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0768"/>
            <a:ext cx="1016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GB" sz="2400" dirty="0"/>
              <a:t>R</a:t>
            </a:r>
            <a:r>
              <a:rPr lang="en-GB" sz="2400" dirty="0" smtClean="0"/>
              <a:t>esearch with VR does not change fundamental issues, but there are some specific concerns and issues</a:t>
            </a:r>
          </a:p>
          <a:p>
            <a:r>
              <a:rPr lang="en-GB" sz="2400" dirty="0" smtClean="0"/>
              <a:t>Physical &amp; Sensory</a:t>
            </a:r>
          </a:p>
          <a:p>
            <a:pPr lvl="1"/>
            <a:r>
              <a:rPr lang="en-GB" sz="2200" dirty="0" smtClean="0"/>
              <a:t>Cause harm through use of equipment, motion sickness, light-sensitivity, dizziness</a:t>
            </a:r>
          </a:p>
          <a:p>
            <a:pPr lvl="1"/>
            <a:r>
              <a:rPr lang="en-GB" sz="2200" dirty="0" smtClean="0"/>
              <a:t>Users’ lack of spatial awareness, trip hazards, cables</a:t>
            </a:r>
          </a:p>
          <a:p>
            <a:pPr lvl="1"/>
            <a:r>
              <a:rPr lang="en-GB" sz="2200" dirty="0" smtClean="0"/>
              <a:t>Risks need minimised &amp; plan for support in case of e.g. motion sickness</a:t>
            </a:r>
          </a:p>
          <a:p>
            <a:r>
              <a:rPr lang="en-GB" sz="2400" dirty="0" smtClean="0"/>
              <a:t>Behavioural Responses</a:t>
            </a:r>
          </a:p>
          <a:p>
            <a:pPr lvl="1"/>
            <a:r>
              <a:rPr lang="en-GB" sz="2200" dirty="0" smtClean="0"/>
              <a:t>Possible to use approaches that promote user ‘embodiment’ in VR, which increases feeling of being </a:t>
            </a:r>
            <a:r>
              <a:rPr lang="en-GB" sz="2200" i="1" dirty="0" smtClean="0"/>
              <a:t>in </a:t>
            </a:r>
            <a:r>
              <a:rPr lang="en-GB" sz="2200" dirty="0" smtClean="0"/>
              <a:t>the VR simulation (c.f. </a:t>
            </a:r>
            <a:r>
              <a:rPr lang="en-GB" sz="2200" dirty="0" err="1" smtClean="0"/>
              <a:t>Petkova</a:t>
            </a:r>
            <a:r>
              <a:rPr lang="en-GB" sz="2200" dirty="0" smtClean="0"/>
              <a:t> &amp; </a:t>
            </a:r>
            <a:r>
              <a:rPr lang="en-GB" sz="2200" dirty="0" err="1" smtClean="0"/>
              <a:t>Ehrsson</a:t>
            </a:r>
            <a:r>
              <a:rPr lang="en-GB" sz="2200" dirty="0" smtClean="0"/>
              <a:t>, 2008)</a:t>
            </a:r>
          </a:p>
          <a:p>
            <a:pPr lvl="1"/>
            <a:r>
              <a:rPr lang="en-GB" sz="2200" dirty="0" smtClean="0"/>
              <a:t>Can react to things happening to virtual body as if own</a:t>
            </a:r>
          </a:p>
          <a:p>
            <a:pPr lvl="1"/>
            <a:r>
              <a:rPr lang="en-GB" sz="2200" dirty="0" smtClean="0"/>
              <a:t>Implications?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7532313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VR: Equity and Accessibility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160000" cy="4800600"/>
          </a:xfrm>
        </p:spPr>
        <p:txBody>
          <a:bodyPr/>
          <a:lstStyle/>
          <a:p>
            <a:r>
              <a:rPr lang="en-GB" dirty="0" smtClean="0"/>
              <a:t>Some users are prone to motion sickness in VR (women more than men)</a:t>
            </a:r>
          </a:p>
          <a:p>
            <a:pPr lvl="1"/>
            <a:r>
              <a:rPr lang="en-GB" dirty="0" smtClean="0"/>
              <a:t>Should all VR apps include a non-VR mode, for accessibility?</a:t>
            </a:r>
          </a:p>
          <a:p>
            <a:pPr lvl="1"/>
            <a:r>
              <a:rPr lang="en-GB" dirty="0" smtClean="0"/>
              <a:t>How liable should VR developers be for taking steps to minimise motion sickness?</a:t>
            </a:r>
          </a:p>
          <a:p>
            <a:r>
              <a:rPr lang="en-GB" dirty="0" smtClean="0"/>
              <a:t>Sensory stimulus from VR can be quite high and tiring </a:t>
            </a:r>
          </a:p>
          <a:p>
            <a:pPr lvl="1"/>
            <a:r>
              <a:rPr lang="en-GB" dirty="0" smtClean="0"/>
              <a:t>Weight of headsets, and screens close to eyes</a:t>
            </a:r>
          </a:p>
          <a:p>
            <a:pPr lvl="1"/>
            <a:r>
              <a:rPr lang="en-GB" dirty="0" smtClean="0"/>
              <a:t>Do apps need to be designed to ensure regular breaks?</a:t>
            </a:r>
          </a:p>
          <a:p>
            <a:r>
              <a:rPr lang="en-GB" dirty="0" smtClean="0"/>
              <a:t>Inversion of stimulus </a:t>
            </a:r>
          </a:p>
          <a:p>
            <a:pPr lvl="1"/>
            <a:r>
              <a:rPr lang="en-GB" dirty="0" smtClean="0"/>
              <a:t>Mismatching proprioception (body sensing own movements) </a:t>
            </a:r>
            <a:r>
              <a:rPr lang="en-GB" dirty="0" smtClean="0"/>
              <a:t>can </a:t>
            </a:r>
            <a:r>
              <a:rPr lang="en-GB" dirty="0" smtClean="0"/>
              <a:t>be very disorienting and very likely to cause motion sickness. </a:t>
            </a:r>
          </a:p>
          <a:p>
            <a:r>
              <a:rPr lang="en-GB" dirty="0" smtClean="0"/>
              <a:t>Accessibility and digital divide</a:t>
            </a:r>
          </a:p>
          <a:p>
            <a:pPr lvl="1"/>
            <a:r>
              <a:rPr lang="en-GB" dirty="0" smtClean="0"/>
              <a:t>Are developers focussing on VR exacerbating issues around digital access?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49465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of VR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dirty="0" smtClean="0"/>
              <a:t>There is a wide range of evidence from different contexts of the possible beneficial uses and applications of VR (c.f. Slater &amp; Sanchez-</a:t>
            </a:r>
            <a:r>
              <a:rPr lang="en-GB" dirty="0" err="1" smtClean="0"/>
              <a:t>Vives</a:t>
            </a:r>
            <a:r>
              <a:rPr lang="en-GB" dirty="0" smtClean="0"/>
              <a:t>, 2016)</a:t>
            </a:r>
          </a:p>
          <a:p>
            <a:r>
              <a:rPr lang="en-GB" dirty="0" smtClean="0"/>
              <a:t>Improved understanding of the most effective &amp; least harmful ways of exploiting these benefits is of clear potential benefit to society</a:t>
            </a:r>
          </a:p>
          <a:p>
            <a:r>
              <a:rPr lang="en-GB" dirty="0" smtClean="0"/>
              <a:t>As such, there is a good reason and justification for continuing VR research or using it in your teaching practice</a:t>
            </a:r>
          </a:p>
          <a:p>
            <a:r>
              <a:rPr lang="en-GB" dirty="0" smtClean="0"/>
              <a:t>However, each experiment and intervention still needs consideration</a:t>
            </a:r>
          </a:p>
          <a:p>
            <a:endParaRPr lang="en-GB" dirty="0"/>
          </a:p>
          <a:p>
            <a:r>
              <a:rPr lang="en-GB" dirty="0" smtClean="0"/>
              <a:t>E.g. In some contexts the experiments/intervention may have few or no potential benefits – is this worth the potential harm?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207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VR, Embodiment &amp; Experience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1364704"/>
            <a:ext cx="10160000" cy="4800600"/>
          </a:xfrm>
        </p:spPr>
        <p:txBody>
          <a:bodyPr>
            <a:normAutofit/>
          </a:bodyPr>
          <a:lstStyle/>
          <a:p>
            <a:r>
              <a:rPr lang="en-GB" dirty="0" smtClean="0"/>
              <a:t>The body we have in VR may influence our behaviour, and the experiences in VR may impact on user behaviour after finishing a game/session</a:t>
            </a:r>
          </a:p>
          <a:p>
            <a:pPr lvl="1"/>
            <a:r>
              <a:rPr lang="en-GB" dirty="0" smtClean="0"/>
              <a:t>See (</a:t>
            </a:r>
            <a:r>
              <a:rPr lang="en-GB" dirty="0" err="1" smtClean="0"/>
              <a:t>Madary</a:t>
            </a:r>
            <a:r>
              <a:rPr lang="en-GB" dirty="0" smtClean="0"/>
              <a:t> &amp; </a:t>
            </a:r>
            <a:r>
              <a:rPr lang="en-GB" dirty="0" err="1"/>
              <a:t>Metzinger</a:t>
            </a:r>
            <a:r>
              <a:rPr lang="en-GB" dirty="0"/>
              <a:t>, </a:t>
            </a:r>
            <a:r>
              <a:rPr lang="en-GB" dirty="0" smtClean="0"/>
              <a:t>2016), </a:t>
            </a:r>
            <a:r>
              <a:rPr lang="en-GB" dirty="0"/>
              <a:t>(Yee &amp; </a:t>
            </a:r>
            <a:r>
              <a:rPr lang="en-GB" dirty="0" err="1"/>
              <a:t>Bailenson</a:t>
            </a:r>
            <a:r>
              <a:rPr lang="en-GB" dirty="0"/>
              <a:t>, 2007</a:t>
            </a:r>
            <a:r>
              <a:rPr lang="en-GB" dirty="0" smtClean="0"/>
              <a:t>)</a:t>
            </a:r>
          </a:p>
          <a:p>
            <a:r>
              <a:rPr lang="en-GB" dirty="0" smtClean="0"/>
              <a:t>To some extent, Virtual Reality with high degrees of realism is experienced almost as if real (Slater et al., 2020, </a:t>
            </a:r>
            <a:r>
              <a:rPr lang="en-GB" dirty="0" err="1" smtClean="0"/>
              <a:t>Grisjeels</a:t>
            </a:r>
            <a:r>
              <a:rPr lang="en-GB" dirty="0" smtClean="0"/>
              <a:t>, D. 2021)</a:t>
            </a:r>
            <a:endParaRPr lang="en-GB" dirty="0"/>
          </a:p>
          <a:p>
            <a:pPr lvl="1"/>
            <a:r>
              <a:rPr lang="en-GB" dirty="0" smtClean="0"/>
              <a:t>Are some experiences that might be OK in a computer game problematic when experienced in VR? Where is a line drawn?</a:t>
            </a:r>
          </a:p>
          <a:p>
            <a:r>
              <a:rPr lang="en-GB" dirty="0" smtClean="0"/>
              <a:t>However</a:t>
            </a:r>
            <a:r>
              <a:rPr lang="en-GB" dirty="0" smtClean="0"/>
              <a:t>, we can also use VR to give experiences otherwise impossible – such as putting a user into a different body</a:t>
            </a:r>
          </a:p>
          <a:p>
            <a:pPr lvl="1"/>
            <a:r>
              <a:rPr lang="en-GB" dirty="0" err="1"/>
              <a:t>Banakou</a:t>
            </a:r>
            <a:r>
              <a:rPr lang="en-GB" dirty="0"/>
              <a:t>, D. et al. (2016) put white participants into a black body in a simple VR test</a:t>
            </a:r>
          </a:p>
          <a:p>
            <a:pPr lvl="1"/>
            <a:r>
              <a:rPr lang="en-GB" dirty="0" smtClean="0"/>
              <a:t>Post </a:t>
            </a:r>
            <a:r>
              <a:rPr lang="en-GB" dirty="0"/>
              <a:t>test demonstrated a sustained reduction in implicit racial </a:t>
            </a:r>
            <a:r>
              <a:rPr lang="en-GB" dirty="0" smtClean="0"/>
              <a:t>bias</a:t>
            </a:r>
            <a:endParaRPr lang="en-GB" dirty="0"/>
          </a:p>
          <a:p>
            <a:endParaRPr lang="en-GB" dirty="0" smtClean="0"/>
          </a:p>
          <a:p>
            <a:pPr lvl="2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6711632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Codes of Conduct for Researchers &amp; Practitioners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IEEE is currently engaged in an exercise to develop a white paper on ethics for XR (</a:t>
            </a:r>
            <a:r>
              <a:rPr lang="en-GB" dirty="0" err="1" smtClean="0"/>
              <a:t>eXtended</a:t>
            </a:r>
            <a:r>
              <a:rPr lang="en-GB" dirty="0" smtClean="0"/>
              <a:t> Reality, AR </a:t>
            </a:r>
            <a:r>
              <a:rPr lang="en-GB" dirty="0"/>
              <a:t>&amp; VR)</a:t>
            </a:r>
            <a:endParaRPr lang="en-GB" dirty="0">
              <a:hlinkClick r:id="rId3"/>
            </a:endParaRPr>
          </a:p>
          <a:p>
            <a:pPr lvl="1"/>
            <a:r>
              <a:rPr lang="en-GB" dirty="0"/>
              <a:t>Report due to be completed mid 2021</a:t>
            </a:r>
          </a:p>
          <a:p>
            <a:r>
              <a:rPr lang="en-GB" dirty="0" smtClean="0"/>
              <a:t>Professional and Trade Bodies in VR/Games/</a:t>
            </a:r>
            <a:r>
              <a:rPr lang="en-GB" dirty="0" err="1" smtClean="0"/>
              <a:t>EdTech</a:t>
            </a:r>
            <a:r>
              <a:rPr lang="en-GB" dirty="0" smtClean="0"/>
              <a:t> space have range of codes of conduct (c.f. ACM, IGDA, TIGA, …)</a:t>
            </a:r>
          </a:p>
          <a:p>
            <a:r>
              <a:rPr lang="en-GB" dirty="0" err="1" smtClean="0"/>
              <a:t>Madary</a:t>
            </a:r>
            <a:r>
              <a:rPr lang="en-GB" dirty="0" smtClean="0"/>
              <a:t> and </a:t>
            </a:r>
            <a:r>
              <a:rPr lang="en-GB" dirty="0" err="1" smtClean="0"/>
              <a:t>Metzinger</a:t>
            </a:r>
            <a:r>
              <a:rPr lang="en-GB" dirty="0" smtClean="0"/>
              <a:t> (2016) present a code of conduct for both consumer and research use of VR</a:t>
            </a:r>
          </a:p>
        </p:txBody>
      </p:sp>
    </p:spTree>
    <p:extLst>
      <p:ext uri="{BB962C8B-B14F-4D97-AF65-F5344CB8AC3E}">
        <p14:creationId xmlns:p14="http://schemas.microsoft.com/office/powerpoint/2010/main" val="14724232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0768"/>
            <a:ext cx="10160000" cy="4800600"/>
          </a:xfrm>
        </p:spPr>
        <p:txBody>
          <a:bodyPr/>
          <a:lstStyle/>
          <a:p>
            <a:r>
              <a:rPr lang="en-GB" dirty="0" smtClean="0"/>
              <a:t>There is a large body of work on potential benefits of immersive learning</a:t>
            </a:r>
          </a:p>
          <a:p>
            <a:r>
              <a:rPr lang="en-GB" dirty="0" smtClean="0"/>
              <a:t>There are also a wide range of potential issues</a:t>
            </a:r>
          </a:p>
          <a:p>
            <a:pPr lvl="1"/>
            <a:r>
              <a:rPr lang="en-GB" dirty="0" smtClean="0"/>
              <a:t>accessibility</a:t>
            </a:r>
          </a:p>
          <a:p>
            <a:pPr lvl="1"/>
            <a:r>
              <a:rPr lang="en-GB" dirty="0" smtClean="0"/>
              <a:t>physical safety</a:t>
            </a:r>
          </a:p>
          <a:p>
            <a:pPr lvl="1"/>
            <a:r>
              <a:rPr lang="en-GB" dirty="0" smtClean="0"/>
              <a:t>safety in online environments</a:t>
            </a:r>
          </a:p>
          <a:p>
            <a:pPr lvl="1"/>
            <a:r>
              <a:rPr lang="en-GB" dirty="0" smtClean="0"/>
              <a:t>data protection</a:t>
            </a:r>
          </a:p>
          <a:p>
            <a:pPr lvl="1"/>
            <a:endParaRPr lang="en-GB" dirty="0"/>
          </a:p>
          <a:p>
            <a:pPr marL="114300" indent="0">
              <a:buNone/>
            </a:pPr>
            <a:r>
              <a:rPr lang="en-GB" dirty="0" smtClean="0"/>
              <a:t>What are issues you face?</a:t>
            </a:r>
          </a:p>
          <a:p>
            <a:pPr marL="114300" indent="0">
              <a:buNone/>
            </a:pPr>
            <a:r>
              <a:rPr lang="en-GB" dirty="0" smtClean="0"/>
              <a:t>How do you address these issues in your own work?</a:t>
            </a:r>
          </a:p>
          <a:p>
            <a:pPr marL="114300" indent="0">
              <a:buNone/>
            </a:pPr>
            <a:r>
              <a:rPr lang="en-GB" dirty="0" smtClean="0"/>
              <a:t>What support is needed for practitioners grappling with practical ethical issues?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5676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58"/>
          <a:stretch/>
        </p:blipFill>
        <p:spPr>
          <a:xfrm>
            <a:off x="1127448" y="476672"/>
            <a:ext cx="10657184" cy="5553518"/>
          </a:xfrm>
        </p:spPr>
      </p:pic>
      <p:sp>
        <p:nvSpPr>
          <p:cNvPr id="3" name="TextBox 2"/>
          <p:cNvSpPr txBox="1"/>
          <p:nvPr/>
        </p:nvSpPr>
        <p:spPr>
          <a:xfrm rot="16200000">
            <a:off x="-1841429" y="2689466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© </a:t>
            </a:r>
            <a:r>
              <a:rPr lang="en-GB" dirty="0" err="1" smtClean="0">
                <a:solidFill>
                  <a:schemeClr val="tx1"/>
                </a:solidFill>
              </a:rPr>
              <a:t>Madary</a:t>
            </a:r>
            <a:r>
              <a:rPr lang="en-GB" dirty="0" smtClean="0">
                <a:solidFill>
                  <a:schemeClr val="tx1"/>
                </a:solidFill>
              </a:rPr>
              <a:t> &amp; </a:t>
            </a:r>
            <a:r>
              <a:rPr lang="en-GB" dirty="0" err="1" smtClean="0">
                <a:solidFill>
                  <a:schemeClr val="tx1"/>
                </a:solidFill>
              </a:rPr>
              <a:t>Metzinger</a:t>
            </a:r>
            <a:r>
              <a:rPr lang="en-GB" dirty="0" smtClean="0">
                <a:solidFill>
                  <a:schemeClr val="tx1"/>
                </a:solidFill>
              </a:rPr>
              <a:t> 2016</a:t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>CC-BY (Creative Commons Attribution</a:t>
            </a:r>
            <a:r>
              <a:rPr lang="en-GB" dirty="0">
                <a:solidFill>
                  <a:schemeClr val="tx1"/>
                </a:solidFill>
              </a:rPr>
              <a:t>) 2016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https://www.frontiersin.org/articles/10.3389/frobt.2016.00003/full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275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“Essential” Ethics?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6752"/>
            <a:ext cx="10160000" cy="48006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A pragmatic view of ethics</a:t>
            </a:r>
          </a:p>
          <a:p>
            <a:r>
              <a:rPr lang="en-GB" sz="2400" dirty="0" smtClean="0"/>
              <a:t>Examples of ethical failures… and consequences</a:t>
            </a:r>
          </a:p>
          <a:p>
            <a:pPr lvl="1"/>
            <a:r>
              <a:rPr lang="en-GB" sz="2200" dirty="0" smtClean="0"/>
              <a:t>Short presentation – plenty of discussion time!</a:t>
            </a:r>
          </a:p>
          <a:p>
            <a:r>
              <a:rPr lang="en-GB" sz="2400" dirty="0" smtClean="0"/>
              <a:t>Understanding the importance of considering ethics</a:t>
            </a:r>
          </a:p>
          <a:p>
            <a:pPr marL="708660" lvl="2">
              <a:buClr>
                <a:schemeClr val="accent1"/>
              </a:buClr>
            </a:pPr>
            <a:r>
              <a:rPr lang="en-GB" sz="2200" dirty="0"/>
              <a:t>Why you should consider ethical issues in your </a:t>
            </a:r>
            <a:r>
              <a:rPr lang="en-GB" sz="2200" dirty="0" smtClean="0"/>
              <a:t>own practice</a:t>
            </a:r>
            <a:endParaRPr lang="en-GB" sz="2400" dirty="0" smtClean="0"/>
          </a:p>
          <a:p>
            <a:r>
              <a:rPr lang="en-GB" sz="2400" dirty="0" smtClean="0"/>
              <a:t>Pragmatic guidelines for Immersive Learning</a:t>
            </a:r>
            <a:br>
              <a:rPr lang="en-GB" sz="2400" dirty="0" smtClean="0"/>
            </a:br>
            <a:r>
              <a:rPr lang="en-GB" sz="2400" dirty="0" smtClean="0"/>
              <a:t>Practitioners</a:t>
            </a:r>
          </a:p>
          <a:p>
            <a:r>
              <a:rPr lang="en-GB" sz="2400" dirty="0" smtClean="0"/>
              <a:t>Links for further information</a:t>
            </a:r>
          </a:p>
          <a:p>
            <a:pPr lvl="1"/>
            <a:r>
              <a:rPr lang="en-GB" sz="2200" dirty="0" smtClean="0"/>
              <a:t>Including professional codes</a:t>
            </a:r>
            <a:endParaRPr lang="en-GB" sz="2200" dirty="0"/>
          </a:p>
        </p:txBody>
      </p:sp>
      <p:pic>
        <p:nvPicPr>
          <p:cNvPr id="4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3318653"/>
            <a:ext cx="5303912" cy="353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19736" y="640080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Image © </a:t>
            </a:r>
            <a:r>
              <a:rPr lang="en-GB" dirty="0" err="1" smtClean="0">
                <a:solidFill>
                  <a:schemeClr val="tx1"/>
                </a:solidFill>
              </a:rPr>
              <a:t>EthicsInBricks</a:t>
            </a:r>
            <a:r>
              <a:rPr lang="en-GB" dirty="0" smtClean="0">
                <a:solidFill>
                  <a:schemeClr val="tx1"/>
                </a:solidFill>
              </a:rPr>
              <a:t>, 2021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64214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Immersive Ethics different?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GB" dirty="0" smtClean="0"/>
              <a:t>Ethical issues </a:t>
            </a:r>
            <a:r>
              <a:rPr lang="en-GB" dirty="0" smtClean="0"/>
              <a:t>relating to Information Technology in specialist journals and conferences for decades now</a:t>
            </a:r>
            <a:r>
              <a:rPr lang="en-GB" dirty="0" smtClean="0"/>
              <a:t>… with many recent books on topics such as algorithmic bias</a:t>
            </a:r>
            <a:endParaRPr lang="en-GB" dirty="0" smtClean="0"/>
          </a:p>
          <a:p>
            <a:pPr marL="114300" indent="0">
              <a:buNone/>
            </a:pPr>
            <a:r>
              <a:rPr lang="en-GB" dirty="0" smtClean="0"/>
              <a:t>Many issues here also relate to ethics for VR</a:t>
            </a:r>
          </a:p>
          <a:p>
            <a:r>
              <a:rPr lang="en-GB" dirty="0" smtClean="0"/>
              <a:t>Privacy &amp; Surveillance capitalism (the user as product)</a:t>
            </a:r>
          </a:p>
          <a:p>
            <a:r>
              <a:rPr lang="en-GB" dirty="0" smtClean="0"/>
              <a:t>Online safety &amp; harassment</a:t>
            </a:r>
          </a:p>
          <a:p>
            <a:pPr marL="114300" indent="0">
              <a:buNone/>
            </a:pPr>
            <a:r>
              <a:rPr lang="en-GB" dirty="0" smtClean="0"/>
              <a:t>More recent work has explored ethical issues in computer games and in VR</a:t>
            </a:r>
          </a:p>
          <a:p>
            <a:r>
              <a:rPr lang="en-GB" dirty="0" smtClean="0"/>
              <a:t>Some issues may be of greater concern in VR – but the ethical issues themselves are not necessarily new</a:t>
            </a:r>
          </a:p>
          <a:p>
            <a:r>
              <a:rPr lang="en-GB" dirty="0" smtClean="0"/>
              <a:t>Online multi-user experiences are more than just the application – they are also the communities, and this brings many additional concerns and issues</a:t>
            </a:r>
          </a:p>
          <a:p>
            <a:pPr marL="1143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666536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VR and Big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VR Headsets with controller tracking can potentially track significant amounts of user data simply from body &amp; hand motions</a:t>
            </a:r>
          </a:p>
          <a:p>
            <a:pPr lvl="1"/>
            <a:r>
              <a:rPr lang="en-GB" sz="2400" dirty="0" smtClean="0"/>
              <a:t>With Big Data profiling methods there is potential to make inferences about a range of health conditions from nothing more than motion data, and this could be collected from VR devices </a:t>
            </a:r>
          </a:p>
          <a:p>
            <a:pPr lvl="2"/>
            <a:r>
              <a:rPr lang="en-GB" sz="2400" dirty="0"/>
              <a:t>c.f. </a:t>
            </a:r>
            <a:r>
              <a:rPr lang="en-GB" sz="2400" dirty="0" smtClean="0"/>
              <a:t> Motion data as biometric, by gait </a:t>
            </a:r>
            <a:r>
              <a:rPr lang="en-GB" sz="2400" dirty="0"/>
              <a:t>analysis (Giles, 2012</a:t>
            </a:r>
            <a:r>
              <a:rPr lang="en-GB" sz="2400" dirty="0" smtClean="0"/>
              <a:t>)</a:t>
            </a:r>
            <a:endParaRPr lang="en-GB" sz="2200" dirty="0" smtClean="0"/>
          </a:p>
          <a:p>
            <a:pPr lvl="1"/>
            <a:r>
              <a:rPr lang="en-GB" sz="2400" dirty="0" smtClean="0"/>
              <a:t>Outlaw </a:t>
            </a:r>
            <a:r>
              <a:rPr lang="en-GB" sz="2400" dirty="0"/>
              <a:t>&amp; </a:t>
            </a:r>
            <a:r>
              <a:rPr lang="en-GB" sz="2400" dirty="0" err="1" smtClean="0"/>
              <a:t>Persky</a:t>
            </a:r>
            <a:r>
              <a:rPr lang="en-GB" sz="2400" dirty="0" smtClean="0"/>
              <a:t> (2019) hypothesise a situation where a user is refused health insurance as a result of data from a VR game being sold on</a:t>
            </a:r>
            <a:endParaRPr lang="en-GB" sz="2400" dirty="0"/>
          </a:p>
          <a:p>
            <a:pPr lvl="1"/>
            <a:r>
              <a:rPr lang="en-GB" sz="2400" dirty="0" smtClean="0"/>
              <a:t>More simply, preferences from usage data could be used for more general advertising/targeting (similar to e.g. search data)</a:t>
            </a:r>
          </a:p>
        </p:txBody>
      </p:sp>
    </p:spTree>
    <p:extLst>
      <p:ext uri="{BB962C8B-B14F-4D97-AF65-F5344CB8AC3E}">
        <p14:creationId xmlns:p14="http://schemas.microsoft.com/office/powerpoint/2010/main" val="40622444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6" t="11656" r="3279" b="2069"/>
          <a:stretch/>
        </p:blipFill>
        <p:spPr>
          <a:xfrm>
            <a:off x="0" y="0"/>
            <a:ext cx="12241360" cy="686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937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Moral Disengagement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dirty="0" smtClean="0"/>
              <a:t>Convincing yourself that normal ethical standards or moral rules do not apply in a particular context is referred to as </a:t>
            </a:r>
            <a:r>
              <a:rPr lang="en-GB" i="1" dirty="0" smtClean="0"/>
              <a:t>moral disengagement</a:t>
            </a:r>
          </a:p>
          <a:p>
            <a:r>
              <a:rPr lang="en-GB" dirty="0" smtClean="0"/>
              <a:t>e.g. Games are not the external reality, and the actions inside do not affect real people, so you may feel that the normal moral rules do not apply when playing a computer game</a:t>
            </a:r>
          </a:p>
          <a:p>
            <a:r>
              <a:rPr lang="en-GB" dirty="0" smtClean="0"/>
              <a:t>For some users, the </a:t>
            </a:r>
            <a:r>
              <a:rPr lang="en-GB" i="1" dirty="0" smtClean="0"/>
              <a:t>moral disengagement </a:t>
            </a:r>
            <a:r>
              <a:rPr lang="en-GB" dirty="0" smtClean="0"/>
              <a:t>allows them to treat interactions with other users in games/VR as if the interaction is somehow ‘not real’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dirty="0" smtClean="0"/>
              <a:t>(Outside of games </a:t>
            </a:r>
            <a:r>
              <a:rPr lang="en-GB" i="1" dirty="0" smtClean="0"/>
              <a:t>moral disengagement </a:t>
            </a:r>
            <a:r>
              <a:rPr lang="en-GB" dirty="0" smtClean="0"/>
              <a:t>is studied as it affects criminal and violent behaviour, and helps understand situations where normal people may act with inhumanity towards others in specific contexts or situations)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40978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 Online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9646"/>
            <a:ext cx="10160000" cy="517971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GB" sz="2800" dirty="0" smtClean="0"/>
              <a:t>A safe space for bad behaviour?</a:t>
            </a:r>
          </a:p>
          <a:p>
            <a:r>
              <a:rPr lang="en-GB" dirty="0" smtClean="0"/>
              <a:t>A </a:t>
            </a:r>
            <a:r>
              <a:rPr lang="en-GB" dirty="0" smtClean="0"/>
              <a:t>space sim with control of resources and planetary</a:t>
            </a:r>
            <a:br>
              <a:rPr lang="en-GB" dirty="0" smtClean="0"/>
            </a:br>
            <a:r>
              <a:rPr lang="en-GB" dirty="0" smtClean="0"/>
              <a:t>systems fought over by player factions</a:t>
            </a:r>
          </a:p>
          <a:p>
            <a:r>
              <a:rPr lang="en-GB" dirty="0" smtClean="0"/>
              <a:t>Interesting example as many ways in which players </a:t>
            </a:r>
            <a:br>
              <a:rPr lang="en-GB" dirty="0" smtClean="0"/>
            </a:br>
            <a:r>
              <a:rPr lang="en-GB" dirty="0" smtClean="0"/>
              <a:t>could cheat other players that would be against the rules in other MMO are </a:t>
            </a:r>
            <a:r>
              <a:rPr lang="en-GB" i="1" dirty="0" smtClean="0"/>
              <a:t>part of the game</a:t>
            </a:r>
            <a:r>
              <a:rPr lang="en-GB" dirty="0" smtClean="0"/>
              <a:t> in Eve</a:t>
            </a:r>
          </a:p>
          <a:p>
            <a:pPr lvl="1"/>
            <a:r>
              <a:rPr lang="en-GB" dirty="0" smtClean="0"/>
              <a:t>Swindling other players out of in-game currency (</a:t>
            </a:r>
            <a:r>
              <a:rPr lang="en-GB" dirty="0" smtClean="0">
                <a:hlinkClick r:id="rId2"/>
              </a:rPr>
              <a:t>Ponzi scheme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>
                <a:hlinkClick r:id="rId3"/>
              </a:rPr>
              <a:t>Scams</a:t>
            </a:r>
            <a:r>
              <a:rPr lang="en-GB" dirty="0" smtClean="0"/>
              <a:t>: a short list of forbidden and LONG list of permitted scams in Eve Online</a:t>
            </a:r>
            <a:endParaRPr lang="en-GB" dirty="0"/>
          </a:p>
          <a:p>
            <a:r>
              <a:rPr lang="en-GB" dirty="0" smtClean="0"/>
              <a:t>The game of Eve Online is that of a ruthless war between factions and lone-operatives for money and power</a:t>
            </a:r>
          </a:p>
          <a:p>
            <a:pPr lvl="1"/>
            <a:r>
              <a:rPr lang="en-GB" dirty="0" smtClean="0"/>
              <a:t>The game fiction deliberately tries to set boundaries for moral disengagement</a:t>
            </a:r>
          </a:p>
          <a:p>
            <a:pPr lvl="1"/>
            <a:r>
              <a:rPr lang="en-GB" dirty="0" smtClean="0"/>
              <a:t>Scams that affect real life are outside scope of game and are forbidden</a:t>
            </a:r>
          </a:p>
        </p:txBody>
      </p:sp>
      <p:pic>
        <p:nvPicPr>
          <p:cNvPr id="2052" name="Picture 4" descr="Image result for eve onli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9"/>
          <a:stretch/>
        </p:blipFill>
        <p:spPr bwMode="auto">
          <a:xfrm>
            <a:off x="6973004" y="0"/>
            <a:ext cx="5218996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37143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Safety in Immersive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GB" dirty="0" smtClean="0"/>
              <a:t>Learning from Online Games:</a:t>
            </a:r>
          </a:p>
          <a:p>
            <a:r>
              <a:rPr lang="en-GB" dirty="0" smtClean="0"/>
              <a:t>Many MMO games limit </a:t>
            </a:r>
            <a:r>
              <a:rPr lang="en-GB" dirty="0" err="1" smtClean="0"/>
              <a:t>PvP</a:t>
            </a:r>
            <a:r>
              <a:rPr lang="en-GB" dirty="0" smtClean="0"/>
              <a:t> play to specific zones or require players to enable it</a:t>
            </a:r>
          </a:p>
          <a:p>
            <a:r>
              <a:rPr lang="en-GB" dirty="0" smtClean="0"/>
              <a:t>Ability to block players in chat</a:t>
            </a:r>
          </a:p>
          <a:p>
            <a:pPr lvl="1"/>
            <a:r>
              <a:rPr lang="en-GB" dirty="0" smtClean="0"/>
              <a:t>More safety controls needed in multi-user VR</a:t>
            </a:r>
          </a:p>
          <a:p>
            <a:r>
              <a:rPr lang="en-GB" dirty="0" smtClean="0"/>
              <a:t>Designated ‘safe’ zones for new players</a:t>
            </a:r>
          </a:p>
          <a:p>
            <a:r>
              <a:rPr lang="en-GB" dirty="0" smtClean="0"/>
              <a:t>Rule enforcement with bans for players for ‘</a:t>
            </a:r>
            <a:r>
              <a:rPr lang="en-GB" dirty="0" err="1" smtClean="0"/>
              <a:t>griefing</a:t>
            </a:r>
            <a:r>
              <a:rPr lang="en-GB" dirty="0" smtClean="0"/>
              <a:t>’ or bad behaviour</a:t>
            </a:r>
          </a:p>
          <a:p>
            <a:r>
              <a:rPr lang="en-GB" dirty="0" smtClean="0"/>
              <a:t>Emphasise the game nature of the world to emphasise that what might be considered rule-breaking in other games (Ponzi scheme fraud, deception) is explicitly part of the game (c.f. Eve Online)</a:t>
            </a:r>
            <a:endParaRPr lang="en-GB" dirty="0"/>
          </a:p>
          <a:p>
            <a:pPr marL="114300" indent="0">
              <a:buNone/>
            </a:pPr>
            <a:r>
              <a:rPr lang="en-GB" dirty="0" smtClean="0"/>
              <a:t>In any multi-user space you should expect some users to attempt to intimidate, harass, and set out to upset other players</a:t>
            </a:r>
          </a:p>
          <a:p>
            <a:pPr marL="411480" lvl="1" indent="0">
              <a:buNone/>
            </a:pPr>
            <a:r>
              <a:rPr lang="en-GB" dirty="0" smtClean="0"/>
              <a:t>Designing to prevent problems </a:t>
            </a:r>
            <a:r>
              <a:rPr lang="en-GB" i="1" dirty="0" smtClean="0"/>
              <a:t>before </a:t>
            </a:r>
            <a:r>
              <a:rPr lang="en-GB" dirty="0" smtClean="0"/>
              <a:t>they happen and considering what </a:t>
            </a:r>
            <a:r>
              <a:rPr lang="en-GB" i="1" dirty="0" smtClean="0"/>
              <a:t>could</a:t>
            </a:r>
            <a:r>
              <a:rPr lang="en-GB" dirty="0" smtClean="0"/>
              <a:t> happen is the responsibility of the creators of any VW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09164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Bringing Back the Dead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South Korean TV documentary recreated a deceased </a:t>
            </a:r>
            <a:br>
              <a:rPr lang="en-GB" dirty="0" smtClean="0"/>
            </a:br>
            <a:r>
              <a:rPr lang="en-GB" dirty="0" smtClean="0"/>
              <a:t>child in VR for the mother to meet and say a final </a:t>
            </a:r>
            <a:br>
              <a:rPr lang="en-GB" dirty="0" smtClean="0"/>
            </a:br>
            <a:r>
              <a:rPr lang="en-GB" dirty="0" smtClean="0"/>
              <a:t>goodbye (Hayden, 2020)</a:t>
            </a:r>
          </a:p>
          <a:p>
            <a:r>
              <a:rPr lang="en-GB" dirty="0" smtClean="0"/>
              <a:t>Many ethical questions about the close invasion of family </a:t>
            </a:r>
            <a:br>
              <a:rPr lang="en-GB" dirty="0" smtClean="0"/>
            </a:br>
            <a:r>
              <a:rPr lang="en-GB" dirty="0" smtClean="0"/>
              <a:t>privacy for entertainment in the TV programme!</a:t>
            </a:r>
          </a:p>
          <a:p>
            <a:r>
              <a:rPr lang="en-GB" dirty="0" smtClean="0"/>
              <a:t>Ethical</a:t>
            </a:r>
            <a:r>
              <a:rPr lang="en-GB" dirty="0" smtClean="0"/>
              <a:t>?</a:t>
            </a:r>
          </a:p>
          <a:p>
            <a:pPr lvl="1"/>
            <a:r>
              <a:rPr lang="en-GB" dirty="0" smtClean="0"/>
              <a:t>We have photos, videos, memories of those we have loved – why not simulations?</a:t>
            </a:r>
          </a:p>
          <a:p>
            <a:pPr lvl="1"/>
            <a:r>
              <a:rPr lang="en-GB" dirty="0" smtClean="0"/>
              <a:t>What if this is enhanced with AI to allow us to have conversations with deceased family members?</a:t>
            </a:r>
          </a:p>
          <a:p>
            <a:pPr lvl="1"/>
            <a:r>
              <a:rPr lang="en-GB" dirty="0" smtClean="0"/>
              <a:t>Is this something that can provide comfort to survivors? Should applications like these be controlled or licensed?</a:t>
            </a:r>
          </a:p>
          <a:p>
            <a:pPr lvl="1"/>
            <a:r>
              <a:rPr lang="en-GB" dirty="0" smtClean="0"/>
              <a:t>What are the implications for immersive recreations of recent history?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22" t="17283" r="14012" b="294"/>
          <a:stretch/>
        </p:blipFill>
        <p:spPr>
          <a:xfrm>
            <a:off x="7583489" y="0"/>
            <a:ext cx="4608511" cy="30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7058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IS1+2-03_Physical Computing Combined 2</Template>
  <TotalTime>27918</TotalTime>
  <Words>1888</Words>
  <Application>Microsoft Office PowerPoint</Application>
  <PresentationFormat>Widescreen</PresentationFormat>
  <Paragraphs>150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Microsoft YaHei</vt:lpstr>
      <vt:lpstr>Arial</vt:lpstr>
      <vt:lpstr>Calibri</vt:lpstr>
      <vt:lpstr>Segoe UI</vt:lpstr>
      <vt:lpstr>Segoe UI Semibold</vt:lpstr>
      <vt:lpstr>Times New Roman</vt:lpstr>
      <vt:lpstr>Wingdings</vt:lpstr>
      <vt:lpstr>Adjacency</vt:lpstr>
      <vt:lpstr>PowerPoint Presentation</vt:lpstr>
      <vt:lpstr>“Essential” Ethics?</vt:lpstr>
      <vt:lpstr>Is Immersive Ethics different?</vt:lpstr>
      <vt:lpstr>VR and Big Data</vt:lpstr>
      <vt:lpstr>PowerPoint Presentation</vt:lpstr>
      <vt:lpstr>Moral Disengagement</vt:lpstr>
      <vt:lpstr>Eve Online</vt:lpstr>
      <vt:lpstr>Student Safety in Immersive Learning</vt:lpstr>
      <vt:lpstr>Bringing Back the Dead</vt:lpstr>
      <vt:lpstr>“They’re fake people, but their pain is real”</vt:lpstr>
      <vt:lpstr>VR Research Ethics</vt:lpstr>
      <vt:lpstr>VR: Equity and Accessibility</vt:lpstr>
      <vt:lpstr>Benefits of VR</vt:lpstr>
      <vt:lpstr>VR, Embodiment &amp; Experience</vt:lpstr>
      <vt:lpstr>Codes of Conduct for Researchers &amp; Practitioners</vt:lpstr>
      <vt:lpstr>Discussion…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Jaime RG Cross</dc:creator>
  <cp:lastModifiedBy>Daniel Livingstone</cp:lastModifiedBy>
  <cp:revision>357</cp:revision>
  <cp:lastPrinted>1601-01-01T00:00:00Z</cp:lastPrinted>
  <dcterms:created xsi:type="dcterms:W3CDTF">2015-01-29T21:38:23Z</dcterms:created>
  <dcterms:modified xsi:type="dcterms:W3CDTF">2021-05-17T15:09:13Z</dcterms:modified>
</cp:coreProperties>
</file>