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49" r:id="rId2"/>
    <p:sldId id="350" r:id="rId3"/>
    <p:sldId id="352" r:id="rId4"/>
    <p:sldId id="353" r:id="rId5"/>
    <p:sldId id="354" r:id="rId6"/>
    <p:sldId id="355" r:id="rId7"/>
    <p:sldId id="356" r:id="rId8"/>
    <p:sldId id="35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27" d="100"/>
          <a:sy n="127" d="100"/>
        </p:scale>
        <p:origin x="440"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943E8-3D0F-9A4E-8B9A-801DFA571943}" type="datetimeFigureOut">
              <a:rPr lang="en-US" smtClean="0"/>
              <a:t>3/3/19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30862-AD68-7B4B-A56D-5C7A5D646CA9}" type="slidenum">
              <a:rPr lang="en-US" smtClean="0"/>
              <a:t>‹#›</a:t>
            </a:fld>
            <a:endParaRPr lang="en-US"/>
          </a:p>
        </p:txBody>
      </p:sp>
    </p:spTree>
    <p:extLst>
      <p:ext uri="{BB962C8B-B14F-4D97-AF65-F5344CB8AC3E}">
        <p14:creationId xmlns:p14="http://schemas.microsoft.com/office/powerpoint/2010/main" val="186083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ADDA06B8-0F2E-A14C-B9CE-44666DC01E5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846171-85BB-2142-90AE-B63620345FA5}" type="slidenum">
              <a:rPr lang="en-US" altLang="en-US" sz="1200" smtClean="0"/>
              <a:pPr/>
              <a:t>1</a:t>
            </a:fld>
            <a:endParaRPr lang="en-US" altLang="en-US" sz="1200"/>
          </a:p>
        </p:txBody>
      </p:sp>
      <p:sp>
        <p:nvSpPr>
          <p:cNvPr id="32770" name="Rectangle 2">
            <a:extLst>
              <a:ext uri="{FF2B5EF4-FFF2-40B4-BE49-F238E27FC236}">
                <a16:creationId xmlns:a16="http://schemas.microsoft.com/office/drawing/2014/main" id="{D01DAF30-7CBA-9549-942A-81602D33E236}"/>
              </a:ext>
            </a:extLst>
          </p:cNvPr>
          <p:cNvSpPr>
            <a:spLocks noGrp="1" noRot="1" noChangeAspect="1" noChangeArrowheads="1" noTextEdit="1"/>
          </p:cNvSpPr>
          <p:nvPr>
            <p:ph type="sldImg"/>
          </p:nvPr>
        </p:nvSpPr>
        <p:spPr>
          <a:solidFill>
            <a:srgbClr val="FFFFFF"/>
          </a:solidFill>
          <a:ln/>
        </p:spPr>
      </p:sp>
      <p:sp>
        <p:nvSpPr>
          <p:cNvPr id="32771" name="Rectangle 3">
            <a:extLst>
              <a:ext uri="{FF2B5EF4-FFF2-40B4-BE49-F238E27FC236}">
                <a16:creationId xmlns:a16="http://schemas.microsoft.com/office/drawing/2014/main" id="{CD3F5423-8636-2045-880F-3B2AF662500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57211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BB5EE596-DE1F-C045-8EB2-7F755132980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87D210-EF47-FE45-B704-203C13C98248}" type="slidenum">
              <a:rPr lang="en-US" altLang="en-US" sz="1200" smtClean="0"/>
              <a:pPr/>
              <a:t>3</a:t>
            </a:fld>
            <a:endParaRPr lang="en-US" altLang="en-US" sz="1200"/>
          </a:p>
        </p:txBody>
      </p:sp>
      <p:sp>
        <p:nvSpPr>
          <p:cNvPr id="41986" name="Rectangle 2">
            <a:extLst>
              <a:ext uri="{FF2B5EF4-FFF2-40B4-BE49-F238E27FC236}">
                <a16:creationId xmlns:a16="http://schemas.microsoft.com/office/drawing/2014/main" id="{35A1D41C-6482-534D-B150-CE4E46BD5A49}"/>
              </a:ext>
            </a:extLst>
          </p:cNvPr>
          <p:cNvSpPr>
            <a:spLocks noGrp="1" noRot="1" noChangeAspect="1" noChangeArrowheads="1" noTextEdit="1"/>
          </p:cNvSpPr>
          <p:nvPr>
            <p:ph type="sldImg"/>
          </p:nvPr>
        </p:nvSpPr>
        <p:spPr>
          <a:solidFill>
            <a:srgbClr val="FFFFFF"/>
          </a:solidFill>
          <a:ln/>
        </p:spPr>
      </p:sp>
      <p:sp>
        <p:nvSpPr>
          <p:cNvPr id="41987" name="Rectangle 3">
            <a:extLst>
              <a:ext uri="{FF2B5EF4-FFF2-40B4-BE49-F238E27FC236}">
                <a16:creationId xmlns:a16="http://schemas.microsoft.com/office/drawing/2014/main" id="{3CA4ED7C-5F7F-BA4D-B1D0-572CD05C0AD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31382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1F53FCB1-C8BF-F64D-BBD5-6663646025C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AFD6AD-9E90-6946-B44F-873944B90E69}" type="slidenum">
              <a:rPr lang="en-US" altLang="en-US" sz="1200" smtClean="0"/>
              <a:pPr/>
              <a:t>4</a:t>
            </a:fld>
            <a:endParaRPr lang="en-US" altLang="en-US" sz="1200"/>
          </a:p>
        </p:txBody>
      </p:sp>
      <p:sp>
        <p:nvSpPr>
          <p:cNvPr id="44034" name="Rectangle 2">
            <a:extLst>
              <a:ext uri="{FF2B5EF4-FFF2-40B4-BE49-F238E27FC236}">
                <a16:creationId xmlns:a16="http://schemas.microsoft.com/office/drawing/2014/main" id="{FA2ED952-DEAB-154A-B253-0BD2EC71E0B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F464EC36-C17B-C240-A357-E86B00827FE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05601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1F53FCB1-C8BF-F64D-BBD5-6663646025C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AFD6AD-9E90-6946-B44F-873944B90E69}" type="slidenum">
              <a:rPr lang="en-US" altLang="en-US" sz="1200" smtClean="0"/>
              <a:pPr/>
              <a:t>5</a:t>
            </a:fld>
            <a:endParaRPr lang="en-US" altLang="en-US" sz="1200"/>
          </a:p>
        </p:txBody>
      </p:sp>
      <p:sp>
        <p:nvSpPr>
          <p:cNvPr id="44034" name="Rectangle 2">
            <a:extLst>
              <a:ext uri="{FF2B5EF4-FFF2-40B4-BE49-F238E27FC236}">
                <a16:creationId xmlns:a16="http://schemas.microsoft.com/office/drawing/2014/main" id="{FA2ED952-DEAB-154A-B253-0BD2EC71E0B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F464EC36-C17B-C240-A357-E86B00827FE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53307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1F53FCB1-C8BF-F64D-BBD5-6663646025C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AFD6AD-9E90-6946-B44F-873944B90E69}" type="slidenum">
              <a:rPr lang="en-US" altLang="en-US" sz="1200" smtClean="0"/>
              <a:pPr/>
              <a:t>6</a:t>
            </a:fld>
            <a:endParaRPr lang="en-US" altLang="en-US" sz="1200"/>
          </a:p>
        </p:txBody>
      </p:sp>
      <p:sp>
        <p:nvSpPr>
          <p:cNvPr id="44034" name="Rectangle 2">
            <a:extLst>
              <a:ext uri="{FF2B5EF4-FFF2-40B4-BE49-F238E27FC236}">
                <a16:creationId xmlns:a16="http://schemas.microsoft.com/office/drawing/2014/main" id="{FA2ED952-DEAB-154A-B253-0BD2EC71E0B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F464EC36-C17B-C240-A357-E86B00827FE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96173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1F53FCB1-C8BF-F64D-BBD5-6663646025C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AFD6AD-9E90-6946-B44F-873944B90E69}" type="slidenum">
              <a:rPr lang="en-US" altLang="en-US" sz="1200" smtClean="0"/>
              <a:pPr/>
              <a:t>7</a:t>
            </a:fld>
            <a:endParaRPr lang="en-US" altLang="en-US" sz="1200"/>
          </a:p>
        </p:txBody>
      </p:sp>
      <p:sp>
        <p:nvSpPr>
          <p:cNvPr id="44034" name="Rectangle 2">
            <a:extLst>
              <a:ext uri="{FF2B5EF4-FFF2-40B4-BE49-F238E27FC236}">
                <a16:creationId xmlns:a16="http://schemas.microsoft.com/office/drawing/2014/main" id="{FA2ED952-DEAB-154A-B253-0BD2EC71E0B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F464EC36-C17B-C240-A357-E86B00827FE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417847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0BB7A4D8-FEF7-2F43-8F90-7DF235448BE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7E7ED5-35BC-3749-8024-F0DF1771EB21}" type="slidenum">
              <a:rPr lang="en-US" altLang="en-US" sz="1200" smtClean="0"/>
              <a:pPr/>
              <a:t>8</a:t>
            </a:fld>
            <a:endParaRPr lang="en-US" altLang="en-US" sz="1200"/>
          </a:p>
        </p:txBody>
      </p:sp>
      <p:sp>
        <p:nvSpPr>
          <p:cNvPr id="35842" name="Rectangle 2">
            <a:extLst>
              <a:ext uri="{FF2B5EF4-FFF2-40B4-BE49-F238E27FC236}">
                <a16:creationId xmlns:a16="http://schemas.microsoft.com/office/drawing/2014/main" id="{B22E32DE-B190-B941-90D5-6196538386AE}"/>
              </a:ext>
            </a:extLst>
          </p:cNvPr>
          <p:cNvSpPr>
            <a:spLocks noGrp="1" noRot="1" noChangeAspect="1" noChangeArrowheads="1" noTextEdit="1"/>
          </p:cNvSpPr>
          <p:nvPr>
            <p:ph type="sldImg"/>
          </p:nvPr>
        </p:nvSpPr>
        <p:spPr>
          <a:solidFill>
            <a:srgbClr val="FFFFFF"/>
          </a:solidFill>
          <a:ln/>
        </p:spPr>
      </p:sp>
      <p:sp>
        <p:nvSpPr>
          <p:cNvPr id="35843" name="Rectangle 3">
            <a:extLst>
              <a:ext uri="{FF2B5EF4-FFF2-40B4-BE49-F238E27FC236}">
                <a16:creationId xmlns:a16="http://schemas.microsoft.com/office/drawing/2014/main" id="{6D9BD01E-C8C7-694B-81F2-A15A4529A55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23559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7699-981F-E94B-BC36-94F28F6858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2AF260-B0AE-924F-AC0B-84082F9C1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75D14-97D5-E840-A4D0-613AEC71E245}"/>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5" name="Footer Placeholder 4">
            <a:extLst>
              <a:ext uri="{FF2B5EF4-FFF2-40B4-BE49-F238E27FC236}">
                <a16:creationId xmlns:a16="http://schemas.microsoft.com/office/drawing/2014/main" id="{F902D1D0-BEAE-994A-84B4-894EBDD57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73F43-09C4-4E4E-A5D3-31BF9D9850C6}"/>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125217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5FB0-9967-1842-8642-DFCFC90EED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ED1BCD-C21C-B645-88F6-3F79AF9FD4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8F739-2637-2349-A2B0-7A83E531E92B}"/>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5" name="Footer Placeholder 4">
            <a:extLst>
              <a:ext uri="{FF2B5EF4-FFF2-40B4-BE49-F238E27FC236}">
                <a16:creationId xmlns:a16="http://schemas.microsoft.com/office/drawing/2014/main" id="{7C61C018-44C7-0E43-A210-910874494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DE15D-A1A6-9A46-B35F-A2C2AB983B62}"/>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381512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8DD7B5-0A4C-1244-A6EA-A146A7F629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7713E5-C71C-A14A-9DBC-004FC62DB1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1AAFF-0709-0540-A86C-1D4580CC5538}"/>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5" name="Footer Placeholder 4">
            <a:extLst>
              <a:ext uri="{FF2B5EF4-FFF2-40B4-BE49-F238E27FC236}">
                <a16:creationId xmlns:a16="http://schemas.microsoft.com/office/drawing/2014/main" id="{EFA7C670-C64F-D749-863F-A38B9E9C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8CB9C-06DE-1644-AFB8-CAFC3F7AB087}"/>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47209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86F2-D1CA-BC46-BC1F-6A2584675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741C2-A632-CC47-A6A8-93B644E27E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DE715-6C59-D44C-8FF7-839431F4A8F7}"/>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5" name="Footer Placeholder 4">
            <a:extLst>
              <a:ext uri="{FF2B5EF4-FFF2-40B4-BE49-F238E27FC236}">
                <a16:creationId xmlns:a16="http://schemas.microsoft.com/office/drawing/2014/main" id="{4E50EB1F-B1A0-A44C-81D0-4883127EC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F92F1-D7DC-C84B-B930-41EC4CD47D45}"/>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220740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F76F-F378-0E4D-82D2-D09C0E712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FC15E1-92E4-7F47-AC72-BE54E31FEF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79519D-2B45-AD4B-88A0-500D09AE09A7}"/>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5" name="Footer Placeholder 4">
            <a:extLst>
              <a:ext uri="{FF2B5EF4-FFF2-40B4-BE49-F238E27FC236}">
                <a16:creationId xmlns:a16="http://schemas.microsoft.com/office/drawing/2014/main" id="{184A88EB-23A7-F644-9BDB-D8B7241B8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D9EB5-71BE-9041-B90B-43477A25FA52}"/>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49333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D635D-C0EA-FF49-B55E-34242F407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E3A288-F473-854C-9ACF-BB8B3BAB12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FCCC8-B864-2544-8498-20A28AFC44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F8D0BB-DD76-9144-82AF-3932155951B1}"/>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6" name="Footer Placeholder 5">
            <a:extLst>
              <a:ext uri="{FF2B5EF4-FFF2-40B4-BE49-F238E27FC236}">
                <a16:creationId xmlns:a16="http://schemas.microsoft.com/office/drawing/2014/main" id="{75229ED5-30AF-BD45-9A61-46A2CA408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446BC-7197-3749-88A1-76A443B55849}"/>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423914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9187-BA90-B34D-B8D9-891048ABBB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DF1662-855E-7643-B66F-2C5C438AE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38CC73-675D-E049-ABE1-C12C0C0853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9EDBFF-2460-6447-B751-DB8AB4EEE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278716-22CE-564C-956F-FDA5A40480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707835-F543-A247-AE0F-2C6DE554CB16}"/>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8" name="Footer Placeholder 7">
            <a:extLst>
              <a:ext uri="{FF2B5EF4-FFF2-40B4-BE49-F238E27FC236}">
                <a16:creationId xmlns:a16="http://schemas.microsoft.com/office/drawing/2014/main" id="{DAFEA6A4-1D00-604C-90B3-F28C3FDFF5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1D2CE4-13FC-A14E-B1E6-D4F480493CF0}"/>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308906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D27A-2451-234F-B451-DA8D2ADE1F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BA49AA-8D4C-C64A-881A-34D6A4B28706}"/>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4" name="Footer Placeholder 3">
            <a:extLst>
              <a:ext uri="{FF2B5EF4-FFF2-40B4-BE49-F238E27FC236}">
                <a16:creationId xmlns:a16="http://schemas.microsoft.com/office/drawing/2014/main" id="{00970827-E1EC-7A41-A656-35B717BC9D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CB59C7-DD0A-BC4F-BA02-1B583389EE5D}"/>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390847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73A93E-5A71-CB4C-910B-74DD93F287B6}"/>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3" name="Footer Placeholder 2">
            <a:extLst>
              <a:ext uri="{FF2B5EF4-FFF2-40B4-BE49-F238E27FC236}">
                <a16:creationId xmlns:a16="http://schemas.microsoft.com/office/drawing/2014/main" id="{49C62DE6-2AC2-254D-9D8F-280F7F0930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69E63A-5DE2-3543-9E0E-C698B0BC6E29}"/>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285572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B8AC-C1AC-3945-A451-1B6F72817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7585E-B916-D644-98E9-EF25B11DA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C6D82-4806-A042-967A-BAE5DC38F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50E04A-F47C-094F-93B6-B8737EC3064C}"/>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6" name="Footer Placeholder 5">
            <a:extLst>
              <a:ext uri="{FF2B5EF4-FFF2-40B4-BE49-F238E27FC236}">
                <a16:creationId xmlns:a16="http://schemas.microsoft.com/office/drawing/2014/main" id="{70B41148-FD59-464F-B744-9C90FFBB4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C13EB-A533-AF4D-86D9-FAF318F58C46}"/>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149486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7F5D-2B04-0F4E-9BAE-D0D476B12F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FFC5C4-50DD-0446-B06C-E2EA3E444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0A95D-4B37-5648-AB27-EDDC80FAC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81F483-E559-1244-A578-7DA0B1E09305}"/>
              </a:ext>
            </a:extLst>
          </p:cNvPr>
          <p:cNvSpPr>
            <a:spLocks noGrp="1"/>
          </p:cNvSpPr>
          <p:nvPr>
            <p:ph type="dt" sz="half" idx="10"/>
          </p:nvPr>
        </p:nvSpPr>
        <p:spPr/>
        <p:txBody>
          <a:bodyPr/>
          <a:lstStyle/>
          <a:p>
            <a:fld id="{B4B4E3DF-12CA-1241-8090-A43440FA31F7}" type="datetimeFigureOut">
              <a:rPr lang="en-US" smtClean="0"/>
              <a:t>3/3/19</a:t>
            </a:fld>
            <a:endParaRPr lang="en-US"/>
          </a:p>
        </p:txBody>
      </p:sp>
      <p:sp>
        <p:nvSpPr>
          <p:cNvPr id="6" name="Footer Placeholder 5">
            <a:extLst>
              <a:ext uri="{FF2B5EF4-FFF2-40B4-BE49-F238E27FC236}">
                <a16:creationId xmlns:a16="http://schemas.microsoft.com/office/drawing/2014/main" id="{0A66D4CB-DEF3-E540-9CC6-B5F09231E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F932E-DAD4-334F-8826-E666AA2BD4FA}"/>
              </a:ext>
            </a:extLst>
          </p:cNvPr>
          <p:cNvSpPr>
            <a:spLocks noGrp="1"/>
          </p:cNvSpPr>
          <p:nvPr>
            <p:ph type="sldNum" sz="quarter" idx="12"/>
          </p:nvPr>
        </p:nvSpPr>
        <p:spPr/>
        <p:txBody>
          <a:bodyPr/>
          <a:lstStyle/>
          <a:p>
            <a:fld id="{9B2B968F-4173-9743-A814-457A021BFA60}" type="slidenum">
              <a:rPr lang="en-US" smtClean="0"/>
              <a:t>‹#›</a:t>
            </a:fld>
            <a:endParaRPr lang="en-US"/>
          </a:p>
        </p:txBody>
      </p:sp>
    </p:spTree>
    <p:extLst>
      <p:ext uri="{BB962C8B-B14F-4D97-AF65-F5344CB8AC3E}">
        <p14:creationId xmlns:p14="http://schemas.microsoft.com/office/powerpoint/2010/main" val="39551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9574D-E0BB-684E-A1A4-CAB4131AC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447B06-B7F8-E942-8261-E6B16605E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1BCAA-40D4-C04D-84A1-13F666C1D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4E3DF-12CA-1241-8090-A43440FA31F7}" type="datetimeFigureOut">
              <a:rPr lang="en-US" smtClean="0"/>
              <a:t>3/3/19</a:t>
            </a:fld>
            <a:endParaRPr lang="en-US"/>
          </a:p>
        </p:txBody>
      </p:sp>
      <p:sp>
        <p:nvSpPr>
          <p:cNvPr id="5" name="Footer Placeholder 4">
            <a:extLst>
              <a:ext uri="{FF2B5EF4-FFF2-40B4-BE49-F238E27FC236}">
                <a16:creationId xmlns:a16="http://schemas.microsoft.com/office/drawing/2014/main" id="{A161460B-7C38-D141-A377-128607FD3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D7C3DA-67D1-4D42-9DA5-AF4C982309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B968F-4173-9743-A814-457A021BFA60}" type="slidenum">
              <a:rPr lang="en-US" smtClean="0"/>
              <a:t>‹#›</a:t>
            </a:fld>
            <a:endParaRPr lang="en-US"/>
          </a:p>
        </p:txBody>
      </p:sp>
    </p:spTree>
    <p:extLst>
      <p:ext uri="{BB962C8B-B14F-4D97-AF65-F5344CB8AC3E}">
        <p14:creationId xmlns:p14="http://schemas.microsoft.com/office/powerpoint/2010/main" val="278988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B0A5232D-E77F-2C4F-BF0D-08A16EF70D74}"/>
              </a:ext>
            </a:extLst>
          </p:cNvPr>
          <p:cNvSpPr txBox="1">
            <a:spLocks noChangeArrowheads="1"/>
          </p:cNvSpPr>
          <p:nvPr/>
        </p:nvSpPr>
        <p:spPr bwMode="auto">
          <a:xfrm>
            <a:off x="4895850" y="2184400"/>
            <a:ext cx="4845050" cy="325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GB" altLang="en-US" sz="2000" i="1">
                <a:solidFill>
                  <a:srgbClr val="FFFFFF"/>
                </a:solidFill>
                <a:latin typeface="Geneva" panose="020B0503030404040204" pitchFamily="34" charset="0"/>
              </a:rPr>
              <a:t>Coffee Letters </a:t>
            </a:r>
            <a:endParaRPr lang="en-GB" altLang="en-US" i="1">
              <a:solidFill>
                <a:srgbClr val="FFFFFF"/>
              </a:solidFill>
              <a:latin typeface="Geneva" panose="020B0503030404040204" pitchFamily="34" charset="0"/>
            </a:endParaRPr>
          </a:p>
          <a:p>
            <a:pPr algn="r">
              <a:spcBef>
                <a:spcPct val="0"/>
              </a:spcBef>
              <a:buFontTx/>
              <a:buNone/>
            </a:pPr>
            <a:r>
              <a:rPr lang="en-GB" altLang="en-US" sz="1000" i="1">
                <a:solidFill>
                  <a:srgbClr val="FFFFFF"/>
                </a:solidFill>
                <a:latin typeface="Geneva" panose="020B0503030404040204" pitchFamily="34" charset="0"/>
              </a:rPr>
              <a:t>(texts – digital prints, A4)</a:t>
            </a: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r>
              <a:rPr lang="en-GB" altLang="en-US" sz="1200" b="1">
                <a:latin typeface="Geneva" panose="020B0503030404040204" pitchFamily="34" charset="0"/>
              </a:rPr>
              <a:t>Susan Brind and Jim Harold</a:t>
            </a: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endParaRPr lang="en-GB" altLang="en-US" sz="1200" i="1">
              <a:solidFill>
                <a:srgbClr val="FFFFFF"/>
              </a:solidFill>
              <a:latin typeface="Geneva" panose="020B0503030404040204" pitchFamily="34" charset="0"/>
            </a:endParaRPr>
          </a:p>
          <a:p>
            <a:pPr algn="r">
              <a:spcBef>
                <a:spcPct val="0"/>
              </a:spcBef>
              <a:buFontTx/>
              <a:buNone/>
            </a:pPr>
            <a:r>
              <a:rPr lang="en-GB" altLang="en-US" sz="1200" b="1" i="1">
                <a:solidFill>
                  <a:srgbClr val="FFFFFF"/>
                </a:solidFill>
                <a:latin typeface="Geneva" panose="020B0503030404040204" pitchFamily="34" charset="0"/>
              </a:rPr>
              <a:t>CCFT Colloquium, ARC, University of Nicosia, November 2016</a:t>
            </a:r>
            <a:endParaRPr lang="en-GB" altLang="en-US" sz="1200" b="1">
              <a:solidFill>
                <a:srgbClr val="FFFFFF"/>
              </a:solidFill>
              <a:latin typeface="Geneva" panose="020B0503030404040204" pitchFamily="34" charset="0"/>
            </a:endParaRPr>
          </a:p>
          <a:p>
            <a:pPr algn="r">
              <a:spcBef>
                <a:spcPct val="0"/>
              </a:spcBef>
              <a:buFontTx/>
              <a:buNone/>
            </a:pPr>
            <a:endParaRPr lang="en-GB" altLang="en-US" sz="1200" b="1">
              <a:solidFill>
                <a:srgbClr val="FFFFFF"/>
              </a:solidFill>
              <a:latin typeface="Geneva" panose="020B0503030404040204" pitchFamily="34" charset="0"/>
            </a:endParaRPr>
          </a:p>
        </p:txBody>
      </p:sp>
      <p:sp>
        <p:nvSpPr>
          <p:cNvPr id="31747" name="Rectangle 3">
            <a:extLst>
              <a:ext uri="{FF2B5EF4-FFF2-40B4-BE49-F238E27FC236}">
                <a16:creationId xmlns:a16="http://schemas.microsoft.com/office/drawing/2014/main" id="{D96428B5-B8D2-9D47-8E49-38FF82BD7441}"/>
              </a:ext>
            </a:extLst>
          </p:cNvPr>
          <p:cNvSpPr>
            <a:spLocks noChangeArrowheads="1"/>
          </p:cNvSpPr>
          <p:nvPr/>
        </p:nvSpPr>
        <p:spPr bwMode="auto">
          <a:xfrm>
            <a:off x="-234950" y="13430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Tree>
    <p:extLst>
      <p:ext uri="{BB962C8B-B14F-4D97-AF65-F5344CB8AC3E}">
        <p14:creationId xmlns:p14="http://schemas.microsoft.com/office/powerpoint/2010/main" val="107310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a:extLst>
              <a:ext uri="{FF2B5EF4-FFF2-40B4-BE49-F238E27FC236}">
                <a16:creationId xmlns:a16="http://schemas.microsoft.com/office/drawing/2014/main" id="{C3DF985F-9191-C848-B070-33C148F953A5}"/>
              </a:ext>
            </a:extLst>
          </p:cNvPr>
          <p:cNvSpPr txBox="1">
            <a:spLocks noChangeArrowheads="1"/>
          </p:cNvSpPr>
          <p:nvPr/>
        </p:nvSpPr>
        <p:spPr bwMode="auto">
          <a:xfrm>
            <a:off x="3776664" y="1560513"/>
            <a:ext cx="570388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b="1" i="1">
                <a:latin typeface="Calibri" panose="020F0502020204030204" pitchFamily="34" charset="0"/>
                <a:cs typeface="Calibri" panose="020F0502020204030204" pitchFamily="34" charset="0"/>
              </a:rPr>
              <a:t>Coffee Letters</a:t>
            </a:r>
          </a:p>
          <a:p>
            <a:pPr>
              <a:spcBef>
                <a:spcPct val="0"/>
              </a:spcBef>
              <a:buFontTx/>
              <a:buNone/>
            </a:pPr>
            <a:r>
              <a:rPr lang="en-GB" altLang="en-US" sz="1200">
                <a:latin typeface="Calibri" panose="020F0502020204030204" pitchFamily="34" charset="0"/>
                <a:cs typeface="Calibri" panose="020F0502020204030204" pitchFamily="34" charset="0"/>
              </a:rPr>
              <a:t>Susan Brind &amp; Jim Harold</a:t>
            </a:r>
          </a:p>
          <a:p>
            <a:pPr>
              <a:spcBef>
                <a:spcPct val="0"/>
              </a:spcBef>
              <a:buFontTx/>
              <a:buNone/>
            </a:pPr>
            <a:endParaRPr lang="en-GB" altLang="en-US" sz="1200">
              <a:latin typeface="Calibri" panose="020F0502020204030204" pitchFamily="34" charset="0"/>
              <a:cs typeface="Calibri" panose="020F0502020204030204" pitchFamily="34" charset="0"/>
            </a:endParaRPr>
          </a:p>
          <a:p>
            <a:pPr>
              <a:spcBef>
                <a:spcPct val="0"/>
              </a:spcBef>
              <a:buFontTx/>
              <a:buNone/>
            </a:pPr>
            <a:endParaRPr lang="en-GB" altLang="en-US" sz="1200">
              <a:latin typeface="Calibri" panose="020F0502020204030204" pitchFamily="34" charset="0"/>
              <a:cs typeface="Calibri" panose="020F0502020204030204" pitchFamily="34" charset="0"/>
            </a:endParaRPr>
          </a:p>
          <a:p>
            <a:pPr>
              <a:spcBef>
                <a:spcPct val="0"/>
              </a:spcBef>
              <a:buFontTx/>
              <a:buNone/>
            </a:pPr>
            <a:r>
              <a:rPr lang="en-GB" altLang="en-US" sz="1200">
                <a:latin typeface="Calibri" panose="020F0502020204030204" pitchFamily="34" charset="0"/>
                <a:cs typeface="Calibri" panose="020F0502020204030204" pitchFamily="34" charset="0"/>
              </a:rPr>
              <a:t>Over a number of years, the artists have been collaborating on an artwork that takes the form of a series of letters that reference events witnessed since the turn of the 20th Century. They are written by an anonymous ‘I’, from different years and various locations, to an anonymous ‘You’, a beloved whose location is unknown. These letters reveal a tender relation reaching across continents.</a:t>
            </a:r>
          </a:p>
          <a:p>
            <a:pPr>
              <a:spcBef>
                <a:spcPct val="0"/>
              </a:spcBef>
              <a:buFontTx/>
              <a:buNone/>
            </a:pPr>
            <a:endParaRPr lang="en-GB" altLang="en-US" sz="1200">
              <a:latin typeface="Calibri" panose="020F0502020204030204" pitchFamily="34" charset="0"/>
              <a:cs typeface="Calibri" panose="020F0502020204030204" pitchFamily="34" charset="0"/>
            </a:endParaRPr>
          </a:p>
          <a:p>
            <a:pPr>
              <a:spcBef>
                <a:spcPct val="0"/>
              </a:spcBef>
              <a:buFontTx/>
              <a:buNone/>
            </a:pPr>
            <a:r>
              <a:rPr lang="en-GB" altLang="en-US" sz="1200">
                <a:latin typeface="Calibri" panose="020F0502020204030204" pitchFamily="34" charset="0"/>
                <a:cs typeface="Calibri" panose="020F0502020204030204" pitchFamily="34" charset="0"/>
              </a:rPr>
              <a:t>In this iteration of the work, a number of the texts were written from different locations within Cyprus: both North (Turkish)and South (Greek). Here, the ’Coffee Letters’ operated within the space of a gallery at the Department of Architecture at the University of Nicosia, as part of a group exhibition.  A performance reading of a selection of the texts, alongside a more formal paper that discussed the unique qualities of the Cyprus Buffer Zone, was presented as part of a Colloquium that took place simultaneously with the exhibition.</a:t>
            </a:r>
            <a:endParaRPr lang="en-US" altLang="en-US"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746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_DSC0383">
            <a:extLst>
              <a:ext uri="{FF2B5EF4-FFF2-40B4-BE49-F238E27FC236}">
                <a16:creationId xmlns:a16="http://schemas.microsoft.com/office/drawing/2014/main" id="{9D6B2377-EA97-A742-AD66-75AD99DCF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55" y="292763"/>
            <a:ext cx="86868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EC6CA33-3AF4-E94D-88DC-65E0FCE8CAC1}"/>
              </a:ext>
            </a:extLst>
          </p:cNvPr>
          <p:cNvSpPr txBox="1"/>
          <p:nvPr/>
        </p:nvSpPr>
        <p:spPr>
          <a:xfrm>
            <a:off x="1722455" y="6209881"/>
            <a:ext cx="2566728" cy="261610"/>
          </a:xfrm>
          <a:prstGeom prst="rect">
            <a:avLst/>
          </a:prstGeom>
          <a:noFill/>
        </p:spPr>
        <p:txBody>
          <a:bodyPr wrap="none" rtlCol="0">
            <a:spAutoFit/>
          </a:bodyPr>
          <a:lstStyle/>
          <a:p>
            <a:r>
              <a:rPr lang="en-US" sz="1100" dirty="0"/>
              <a:t>Susan Brind &amp; Jim Harold, ‘Coffee Letters’</a:t>
            </a:r>
          </a:p>
        </p:txBody>
      </p:sp>
    </p:spTree>
    <p:extLst>
      <p:ext uri="{BB962C8B-B14F-4D97-AF65-F5344CB8AC3E}">
        <p14:creationId xmlns:p14="http://schemas.microsoft.com/office/powerpoint/2010/main" val="249302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_DSC0550">
            <a:extLst>
              <a:ext uri="{FF2B5EF4-FFF2-40B4-BE49-F238E27FC236}">
                <a16:creationId xmlns:a16="http://schemas.microsoft.com/office/drawing/2014/main" id="{243C2541-2612-F64E-A645-AF5A9357A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422300"/>
            <a:ext cx="8686800"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99384CE-66EB-4848-B169-5C48EBB1EC16}"/>
              </a:ext>
            </a:extLst>
          </p:cNvPr>
          <p:cNvSpPr txBox="1"/>
          <p:nvPr/>
        </p:nvSpPr>
        <p:spPr>
          <a:xfrm>
            <a:off x="1703513" y="6237312"/>
            <a:ext cx="6102953" cy="261610"/>
          </a:xfrm>
          <a:prstGeom prst="rect">
            <a:avLst/>
          </a:prstGeom>
          <a:noFill/>
        </p:spPr>
        <p:txBody>
          <a:bodyPr wrap="none" rtlCol="0">
            <a:spAutoFit/>
          </a:bodyPr>
          <a:lstStyle/>
          <a:p>
            <a:r>
              <a:rPr lang="en-US" sz="1100" dirty="0"/>
              <a:t>Susan Brind &amp; Jim Harold (right and left walls), Jim Harold (left monitor), Duncan Higgins (right monitor)</a:t>
            </a:r>
          </a:p>
        </p:txBody>
      </p:sp>
    </p:spTree>
    <p:extLst>
      <p:ext uri="{BB962C8B-B14F-4D97-AF65-F5344CB8AC3E}">
        <p14:creationId xmlns:p14="http://schemas.microsoft.com/office/powerpoint/2010/main" val="83289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DSC0540_01">
            <a:extLst>
              <a:ext uri="{FF2B5EF4-FFF2-40B4-BE49-F238E27FC236}">
                <a16:creationId xmlns:a16="http://schemas.microsoft.com/office/drawing/2014/main" id="{18D298F9-3C03-784C-A49B-7F52CC1AE2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75521" y="546624"/>
            <a:ext cx="8272831" cy="5407665"/>
          </a:xfrm>
          <a:prstGeom prst="rect">
            <a:avLst/>
          </a:prstGeom>
          <a:noFill/>
          <a:ln>
            <a:noFill/>
          </a:ln>
        </p:spPr>
      </p:pic>
      <p:sp>
        <p:nvSpPr>
          <p:cNvPr id="2" name="TextBox 1">
            <a:extLst>
              <a:ext uri="{FF2B5EF4-FFF2-40B4-BE49-F238E27FC236}">
                <a16:creationId xmlns:a16="http://schemas.microsoft.com/office/drawing/2014/main" id="{DD26C923-6DC0-7F4B-9A38-A555114574D5}"/>
              </a:ext>
            </a:extLst>
          </p:cNvPr>
          <p:cNvSpPr txBox="1"/>
          <p:nvPr/>
        </p:nvSpPr>
        <p:spPr>
          <a:xfrm>
            <a:off x="1775521" y="5954289"/>
            <a:ext cx="771365" cy="261610"/>
          </a:xfrm>
          <a:prstGeom prst="rect">
            <a:avLst/>
          </a:prstGeom>
          <a:noFill/>
        </p:spPr>
        <p:txBody>
          <a:bodyPr wrap="none" rtlCol="0">
            <a:spAutoFit/>
          </a:bodyPr>
          <a:lstStyle/>
          <a:p>
            <a:r>
              <a:rPr lang="en-US" sz="1100" dirty="0"/>
              <a:t>Ana </a:t>
            </a:r>
            <a:r>
              <a:rPr lang="en-US" sz="1100" dirty="0" err="1"/>
              <a:t>Souto</a:t>
            </a:r>
            <a:endParaRPr lang="en-US" sz="1100" dirty="0"/>
          </a:p>
        </p:txBody>
      </p:sp>
    </p:spTree>
    <p:extLst>
      <p:ext uri="{BB962C8B-B14F-4D97-AF65-F5344CB8AC3E}">
        <p14:creationId xmlns:p14="http://schemas.microsoft.com/office/powerpoint/2010/main" val="166682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6C923-6DC0-7F4B-9A38-A555114574D5}"/>
              </a:ext>
            </a:extLst>
          </p:cNvPr>
          <p:cNvSpPr txBox="1"/>
          <p:nvPr/>
        </p:nvSpPr>
        <p:spPr>
          <a:xfrm>
            <a:off x="1991544" y="5964337"/>
            <a:ext cx="1063112" cy="261610"/>
          </a:xfrm>
          <a:prstGeom prst="rect">
            <a:avLst/>
          </a:prstGeom>
          <a:noFill/>
        </p:spPr>
        <p:txBody>
          <a:bodyPr wrap="none" rtlCol="0">
            <a:spAutoFit/>
          </a:bodyPr>
          <a:lstStyle/>
          <a:p>
            <a:r>
              <a:rPr lang="en-US" sz="1100" dirty="0"/>
              <a:t>Duncan Higgins</a:t>
            </a:r>
          </a:p>
        </p:txBody>
      </p:sp>
      <p:pic>
        <p:nvPicPr>
          <p:cNvPr id="4" name="Picture 3" descr="_DSC0553_01">
            <a:extLst>
              <a:ext uri="{FF2B5EF4-FFF2-40B4-BE49-F238E27FC236}">
                <a16:creationId xmlns:a16="http://schemas.microsoft.com/office/drawing/2014/main" id="{EA3CC070-25B2-9846-8045-6752626BB5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91544" y="476672"/>
            <a:ext cx="8280920" cy="5400600"/>
          </a:xfrm>
          <a:prstGeom prst="rect">
            <a:avLst/>
          </a:prstGeom>
          <a:noFill/>
          <a:ln>
            <a:noFill/>
          </a:ln>
        </p:spPr>
      </p:pic>
    </p:spTree>
    <p:extLst>
      <p:ext uri="{BB962C8B-B14F-4D97-AF65-F5344CB8AC3E}">
        <p14:creationId xmlns:p14="http://schemas.microsoft.com/office/powerpoint/2010/main" val="90679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DSC0554_01">
            <a:extLst>
              <a:ext uri="{FF2B5EF4-FFF2-40B4-BE49-F238E27FC236}">
                <a16:creationId xmlns:a16="http://schemas.microsoft.com/office/drawing/2014/main" id="{6236A6E4-A688-544E-9F41-BC499C5EF7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63552" y="692696"/>
            <a:ext cx="8280920" cy="5112568"/>
          </a:xfrm>
          <a:prstGeom prst="rect">
            <a:avLst/>
          </a:prstGeom>
          <a:noFill/>
          <a:ln>
            <a:noFill/>
          </a:ln>
        </p:spPr>
      </p:pic>
      <p:sp>
        <p:nvSpPr>
          <p:cNvPr id="2" name="TextBox 1">
            <a:extLst>
              <a:ext uri="{FF2B5EF4-FFF2-40B4-BE49-F238E27FC236}">
                <a16:creationId xmlns:a16="http://schemas.microsoft.com/office/drawing/2014/main" id="{9E6F835F-40A4-DE46-992C-0F30E88F8A43}"/>
              </a:ext>
            </a:extLst>
          </p:cNvPr>
          <p:cNvSpPr txBox="1"/>
          <p:nvPr/>
        </p:nvSpPr>
        <p:spPr>
          <a:xfrm>
            <a:off x="2063552" y="5920805"/>
            <a:ext cx="1215397" cy="261610"/>
          </a:xfrm>
          <a:prstGeom prst="rect">
            <a:avLst/>
          </a:prstGeom>
          <a:noFill/>
        </p:spPr>
        <p:txBody>
          <a:bodyPr wrap="none" rtlCol="0">
            <a:spAutoFit/>
          </a:bodyPr>
          <a:lstStyle/>
          <a:p>
            <a:r>
              <a:rPr lang="en-US" sz="1100" dirty="0"/>
              <a:t>Shauna McMullan</a:t>
            </a:r>
          </a:p>
        </p:txBody>
      </p:sp>
    </p:spTree>
    <p:extLst>
      <p:ext uri="{BB962C8B-B14F-4D97-AF65-F5344CB8AC3E}">
        <p14:creationId xmlns:p14="http://schemas.microsoft.com/office/powerpoint/2010/main" val="305573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a:extLst>
              <a:ext uri="{FF2B5EF4-FFF2-40B4-BE49-F238E27FC236}">
                <a16:creationId xmlns:a16="http://schemas.microsoft.com/office/drawing/2014/main" id="{C180D5C5-DA1A-E443-8411-5B7C17F49421}"/>
              </a:ext>
            </a:extLst>
          </p:cNvPr>
          <p:cNvSpPr txBox="1">
            <a:spLocks noChangeArrowheads="1"/>
          </p:cNvSpPr>
          <p:nvPr/>
        </p:nvSpPr>
        <p:spPr bwMode="auto">
          <a:xfrm>
            <a:off x="2971800" y="2362201"/>
            <a:ext cx="6400800" cy="187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3810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2">
              <a:spcBef>
                <a:spcPct val="0"/>
              </a:spcBef>
              <a:buFontTx/>
              <a:buNone/>
            </a:pPr>
            <a:r>
              <a:rPr lang="en-GB" altLang="en-US" sz="1800">
                <a:solidFill>
                  <a:schemeClr val="bg2"/>
                </a:solidFill>
              </a:rPr>
              <a:t>‘</a:t>
            </a:r>
            <a:r>
              <a:rPr lang="en-GB" altLang="en-US" sz="1800">
                <a:solidFill>
                  <a:schemeClr val="bg2"/>
                </a:solidFill>
                <a:latin typeface="Times New Roman" panose="02020603050405020304" pitchFamily="18" charset="0"/>
              </a:rPr>
              <a:t>[...] the power of narratives, often competing  narratives, [brings] the place into being through storytelling.</a:t>
            </a:r>
            <a:r>
              <a:rPr lang="en-GB" altLang="en-US" sz="1800">
                <a:solidFill>
                  <a:schemeClr val="bg2"/>
                </a:solidFill>
              </a:rPr>
              <a:t>’</a:t>
            </a:r>
            <a:endParaRPr lang="en-GB" altLang="en-US" sz="1800">
              <a:solidFill>
                <a:schemeClr val="bg2"/>
              </a:solidFill>
              <a:latin typeface="Times New Roman" panose="02020603050405020304" pitchFamily="18" charset="0"/>
            </a:endParaRPr>
          </a:p>
          <a:p>
            <a:pPr lvl="2">
              <a:spcBef>
                <a:spcPct val="0"/>
              </a:spcBef>
              <a:buFontTx/>
              <a:buNone/>
            </a:pPr>
            <a:endParaRPr lang="en-GB" altLang="en-US" sz="1000">
              <a:latin typeface="Times New Roman" panose="02020603050405020304" pitchFamily="18" charset="0"/>
            </a:endParaRPr>
          </a:p>
          <a:p>
            <a:pPr lvl="2">
              <a:spcBef>
                <a:spcPct val="0"/>
              </a:spcBef>
              <a:buFontTx/>
              <a:buNone/>
            </a:pPr>
            <a:r>
              <a:rPr lang="en-GB" altLang="en-US" sz="1000">
                <a:latin typeface="Times New Roman" panose="02020603050405020304" pitchFamily="18" charset="0"/>
              </a:rPr>
              <a:t>Price, Patricia L., </a:t>
            </a:r>
            <a:r>
              <a:rPr lang="en-GB" altLang="en-US" sz="1000" i="1">
                <a:latin typeface="Times New Roman" panose="02020603050405020304" pitchFamily="18" charset="0"/>
              </a:rPr>
              <a:t>Dry Place: Landscapes of Belonging and Exclusion</a:t>
            </a:r>
            <a:r>
              <a:rPr lang="en-GB" altLang="en-US" sz="1000">
                <a:latin typeface="Times New Roman" panose="02020603050405020304" pitchFamily="18" charset="0"/>
              </a:rPr>
              <a:t>, Minneapolis: University of Minnesota Press, 2004, 57.</a:t>
            </a:r>
            <a:r>
              <a:rPr lang="en-GB" altLang="en-US">
                <a:latin typeface="Times New Roman" panose="02020603050405020304" pitchFamily="18" charset="0"/>
              </a:rPr>
              <a:t> </a:t>
            </a:r>
          </a:p>
          <a:p>
            <a:pPr algn="r">
              <a:spcBef>
                <a:spcPct val="50000"/>
              </a:spcBef>
              <a:buFontTx/>
              <a:buNone/>
            </a:pPr>
            <a:endParaRPr lang="en-US" altLang="en-US" sz="2400"/>
          </a:p>
        </p:txBody>
      </p:sp>
    </p:spTree>
    <p:extLst>
      <p:ext uri="{BB962C8B-B14F-4D97-AF65-F5344CB8AC3E}">
        <p14:creationId xmlns:p14="http://schemas.microsoft.com/office/powerpoint/2010/main" val="4082394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300</Words>
  <Application>Microsoft Macintosh PowerPoint</Application>
  <PresentationFormat>Widescreen</PresentationFormat>
  <Paragraphs>37</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ＭＳ Ｐゴシック</vt:lpstr>
      <vt:lpstr>Arial</vt:lpstr>
      <vt:lpstr>Calibri</vt:lpstr>
      <vt:lpstr>Calibri Light</vt:lpstr>
      <vt:lpstr>Geneva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Harold</dc:creator>
  <cp:lastModifiedBy>Jim Harold</cp:lastModifiedBy>
  <cp:revision>3</cp:revision>
  <dcterms:created xsi:type="dcterms:W3CDTF">2019-03-03T14:08:53Z</dcterms:created>
  <dcterms:modified xsi:type="dcterms:W3CDTF">2019-03-03T14:28:40Z</dcterms:modified>
</cp:coreProperties>
</file>