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sldIdLst>
    <p:sldId id="256" r:id="rId15"/>
    <p:sldId id="283" r:id="rId16"/>
    <p:sldId id="277" r:id="rId17"/>
    <p:sldId id="278" r:id="rId18"/>
    <p:sldId id="273" r:id="rId19"/>
    <p:sldId id="257" r:id="rId20"/>
    <p:sldId id="258" r:id="rId21"/>
    <p:sldId id="279" r:id="rId22"/>
    <p:sldId id="280" r:id="rId23"/>
    <p:sldId id="260" r:id="rId24"/>
    <p:sldId id="263" r:id="rId25"/>
    <p:sldId id="274" r:id="rId26"/>
    <p:sldId id="261" r:id="rId27"/>
    <p:sldId id="275" r:id="rId28"/>
    <p:sldId id="276" r:id="rId29"/>
    <p:sldId id="281" r:id="rId30"/>
    <p:sldId id="282" r:id="rId31"/>
    <p:sldId id="259" r:id="rId32"/>
    <p:sldId id="262" r:id="rId33"/>
    <p:sldId id="267" r:id="rId34"/>
    <p:sldId id="268" r:id="rId35"/>
    <p:sldId id="269" r:id="rId36"/>
    <p:sldId id="271" r:id="rId37"/>
    <p:sldId id="270" r:id="rId38"/>
    <p:sldId id="266" r:id="rId39"/>
    <p:sldId id="272" r:id="rId40"/>
    <p:sldId id="265" r:id="rId41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990" y="-6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8564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17741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04226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01211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169763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88258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2963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95317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87954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145131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2368615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3191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60846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62914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56862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94973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779660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8714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04996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88014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59739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081993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74474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5658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262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94479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24976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0902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826288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95208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89959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9648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2800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146273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54701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4066565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9873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2640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27340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84167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1319852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2059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36933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58962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50217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5862627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540490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0070709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8329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78151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02222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51169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6607843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04268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77250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3611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98423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9638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2681313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267520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42830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709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0530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129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41757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666266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0289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976681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5609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2359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506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5008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840788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9095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8485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0383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92464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2207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652353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252688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382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1747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4551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8420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410455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0369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8039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1130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6675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27783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981577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136844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6673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0263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8656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2709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443623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5549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0459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5348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1784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27050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31794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01929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4205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308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3901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5089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20349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1863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906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4801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3515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35471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715852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124268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6779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67734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2885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1621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61313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64334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8272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2959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9293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03994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44704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253469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6986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2284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1706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48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374520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627685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321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5325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97295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7133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006470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44879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0722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5157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6239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4789534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833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873169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84493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2126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79668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01166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89774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06766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8310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390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1246188" y="555625"/>
            <a:ext cx="10464800" cy="13335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200" dirty="0" smtClean="0">
                <a:latin typeface="Calibri Bold" charset="0"/>
                <a:cs typeface="Calibri Bold" charset="0"/>
                <a:sym typeface="Calibri Bold" charset="0"/>
              </a:rPr>
              <a:t>The Anatomist at Home: </a:t>
            </a:r>
            <a:br>
              <a:rPr lang="en-US" sz="3200" dirty="0" smtClean="0">
                <a:latin typeface="Calibri Bold" charset="0"/>
                <a:cs typeface="Calibri Bold" charset="0"/>
                <a:sym typeface="Calibri Bold" charset="0"/>
              </a:rPr>
            </a:br>
            <a:r>
              <a:rPr lang="en-US" sz="3200" dirty="0" smtClean="0">
                <a:latin typeface="Calibri Bold" charset="0"/>
                <a:cs typeface="Calibri Bold" charset="0"/>
                <a:sym typeface="Calibri Bold" charset="0"/>
              </a:rPr>
              <a:t>The Great Windmill Street Anatomy School</a:t>
            </a:r>
            <a:r>
              <a:rPr lang="en-US" sz="3200" dirty="0">
                <a:latin typeface="Calibri Bold" charset="0"/>
                <a:ea typeface="ヒラギノ角ゴ ProN W6" charset="0"/>
                <a:cs typeface="ヒラギノ角ゴ ProN W6" charset="0"/>
                <a:sym typeface="Calibri Bold" charset="0"/>
              </a:rPr>
              <a:t> </a:t>
            </a:r>
            <a:r>
              <a:rPr lang="en-US" sz="3200" dirty="0" smtClean="0">
                <a:latin typeface="Calibri Bold" charset="0"/>
                <a:cs typeface="Calibri Bold" charset="0"/>
                <a:sym typeface="Calibri Bold" charset="0"/>
              </a:rPr>
              <a:t>and Museum</a:t>
            </a:r>
            <a:endParaRPr lang="en-US" sz="3200" dirty="0" smtClean="0"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70000" y="8261350"/>
            <a:ext cx="10464800" cy="666750"/>
          </a:xfrm>
        </p:spPr>
        <p:txBody>
          <a:bodyPr/>
          <a:lstStyle/>
          <a:p>
            <a:pPr marL="0" indent="0" algn="l" eaLnBrk="1" hangingPunct="1">
              <a:defRPr/>
            </a:pPr>
            <a:r>
              <a:rPr lang="en-US" sz="2400" dirty="0" smtClean="0">
                <a:latin typeface="Calibri" charset="0"/>
                <a:cs typeface="Calibri" charset="0"/>
                <a:sym typeface="Calibri" charset="0"/>
              </a:rPr>
              <a:t>Helen McCormack, Glasgow School </a:t>
            </a:r>
            <a:r>
              <a:rPr lang="en-US" sz="2400" smtClean="0">
                <a:latin typeface="Calibri" charset="0"/>
                <a:cs typeface="Calibri" charset="0"/>
                <a:sym typeface="Calibri" charset="0"/>
              </a:rPr>
              <a:t>of </a:t>
            </a:r>
            <a:r>
              <a:rPr lang="en-US" sz="2400" smtClean="0">
                <a:latin typeface="Calibri" charset="0"/>
                <a:cs typeface="Calibri" charset="0"/>
                <a:sym typeface="Calibri" charset="0"/>
              </a:rPr>
              <a:t>Art</a:t>
            </a:r>
            <a:endParaRPr lang="en-US" sz="2400" dirty="0" smtClean="0">
              <a:latin typeface="Calibri" charset="0"/>
              <a:sym typeface="Calibri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1997075"/>
            <a:ext cx="9831388" cy="599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339725"/>
            <a:ext cx="6105525" cy="895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9671050" y="412750"/>
            <a:ext cx="28082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800"/>
              <a:t>Robert Mylne, </a:t>
            </a:r>
            <a:r>
              <a:rPr lang="en-US" altLang="en-US" sz="1800" i="1"/>
              <a:t>Dr. Hunter’s Windmill Street</a:t>
            </a:r>
            <a:r>
              <a:rPr lang="en-US" altLang="en-US" sz="1800"/>
              <a:t>, c.1767, </a:t>
            </a:r>
          </a:p>
          <a:p>
            <a:pPr algn="l" eaLnBrk="1" hangingPunct="1"/>
            <a:endParaRPr lang="en-US" altLang="en-US" sz="1800"/>
          </a:p>
          <a:p>
            <a:pPr algn="l" eaLnBrk="1" hangingPunct="1"/>
            <a:r>
              <a:rPr lang="en-US" altLang="en-US" sz="1800"/>
              <a:t>Glasgow University Library Special Collections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700088"/>
            <a:ext cx="6388100" cy="794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7581900" y="844550"/>
            <a:ext cx="50673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800"/>
              <a:t>George Richardson, </a:t>
            </a:r>
            <a:r>
              <a:rPr lang="en-US" altLang="en-US" sz="1800" i="1"/>
              <a:t>Book of Ceilings</a:t>
            </a:r>
            <a:r>
              <a:rPr lang="en-US" altLang="en-US" sz="1800"/>
              <a:t>, 1776,</a:t>
            </a:r>
            <a:br>
              <a:rPr lang="en-US" altLang="en-US" sz="1800"/>
            </a:br>
            <a:r>
              <a:rPr lang="en-US" altLang="en-US" sz="1800"/>
              <a:t>plate XXVI </a:t>
            </a:r>
          </a:p>
          <a:p>
            <a:pPr algn="l" eaLnBrk="1" hangingPunct="1"/>
            <a:endParaRPr lang="en-US" altLang="en-US" sz="1800"/>
          </a:p>
          <a:p>
            <a:pPr algn="l" eaLnBrk="1" hangingPunct="1"/>
            <a:r>
              <a:rPr lang="en-US" altLang="en-US" sz="1800"/>
              <a:t>Taken from William Hunter’s pre-subscription copy in the University of Glasgow Library Special Collections.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42963"/>
            <a:ext cx="5257800" cy="632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871538"/>
            <a:ext cx="5138738" cy="64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525463" y="7324725"/>
            <a:ext cx="4400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800"/>
              <a:t>Anatomical Theatre at Bologna (1636 – 1733)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6718300" y="7397750"/>
            <a:ext cx="5113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800"/>
              <a:t>Model of Anatomical Theatre at Padua, 1594. Wellcome Trust Image Library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71550"/>
            <a:ext cx="8729663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2109788" y="7829550"/>
            <a:ext cx="8785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800"/>
              <a:t>Robert Blemmel Schnebbelie, </a:t>
            </a:r>
            <a:r>
              <a:rPr lang="en-US" altLang="en-US" sz="1800" i="1"/>
              <a:t>A Lecture at the Hunterian Anatomy School,  Great Windmill Street, London </a:t>
            </a:r>
            <a:r>
              <a:rPr lang="en-US" altLang="en-US" sz="1800"/>
              <a:t>1830. Wellcome Trust Image Library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555625"/>
            <a:ext cx="10760075" cy="806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603250"/>
            <a:ext cx="9310688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 descr="AnatomicalSpecimenfrom William Hunter's Muse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1131888"/>
            <a:ext cx="4497387" cy="730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4" descr="Lymphatics:mercu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1131888"/>
            <a:ext cx="5454650" cy="727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 descr="Craftsman's heart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563688"/>
            <a:ext cx="5759450" cy="729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4" descr="Hunter specimen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1563688"/>
            <a:ext cx="54356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6789738" y="6532563"/>
            <a:ext cx="37544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800"/>
              <a:t>Left: specimen showing ‘a wound to the heart’, also referred to as the ‘Craftsman’s Heart’. Hunter explains that this was the heart of a carpenter who, in a freak accident, was killed when a dowel punctured his heart. The dowel is still visible in to the left of the organ.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-20638"/>
            <a:ext cx="13271500" cy="975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St Cecilia'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915988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885825" y="8621713"/>
            <a:ext cx="11449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400"/>
              <a:t>Robert Mylne, St Cecilia’s Hall, Edinburgh, 1763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420813"/>
            <a:ext cx="424815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4" descr="William Hunter by Rams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420813"/>
            <a:ext cx="5329237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1606550" y="8477250"/>
            <a:ext cx="4248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/>
              <a:t>Allan Ramsay, </a:t>
            </a:r>
            <a:r>
              <a:rPr lang="en-US" altLang="en-US" sz="2000" i="1"/>
              <a:t>John Stuart, Third Earl of Bute</a:t>
            </a:r>
            <a:r>
              <a:rPr lang="en-US" altLang="en-US" sz="2000"/>
              <a:t>,1763 </a:t>
            </a:r>
          </a:p>
        </p:txBody>
      </p:sp>
      <p:sp>
        <p:nvSpPr>
          <p:cNvPr id="41988" name="TextBox 6"/>
          <p:cNvSpPr txBox="1">
            <a:spLocks noChangeArrowheads="1"/>
          </p:cNvSpPr>
          <p:nvPr/>
        </p:nvSpPr>
        <p:spPr bwMode="auto">
          <a:xfrm>
            <a:off x="6430963" y="8548688"/>
            <a:ext cx="4248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/>
              <a:t>Allan Ramsay, </a:t>
            </a:r>
            <a:r>
              <a:rPr lang="en-US" altLang="en-US" sz="2000" i="1"/>
              <a:t>William Hunter</a:t>
            </a:r>
            <a:r>
              <a:rPr lang="en-US" altLang="en-US" sz="2000"/>
              <a:t>, 1764-65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444500"/>
            <a:ext cx="9664700" cy="679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1677988" y="7397750"/>
            <a:ext cx="7408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800"/>
              <a:t>Robert Mylne, design for a marble fireplace, undated, RIBA drawing collection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146175"/>
            <a:ext cx="6096000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1143000"/>
            <a:ext cx="4732338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309563" y="6389688"/>
            <a:ext cx="6121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/>
              <a:t>Francesco Zuccarelli, </a:t>
            </a:r>
            <a:r>
              <a:rPr lang="en-US" altLang="en-US" sz="2000" i="1"/>
              <a:t>The Hunting of Actaeon by Diana</a:t>
            </a:r>
            <a:r>
              <a:rPr lang="en-US" altLang="en-US" sz="2000"/>
              <a:t>, before 1762 </a:t>
            </a:r>
          </a:p>
        </p:txBody>
      </p:sp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6883400" y="7108825"/>
            <a:ext cx="4803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/>
              <a:t>Ciro Ferri; (Italian; 1634-1689) </a:t>
            </a:r>
            <a:r>
              <a:rPr lang="en-US" altLang="en-US" sz="2000" i="1"/>
              <a:t>Flight into Egypt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860550"/>
            <a:ext cx="458470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866900"/>
            <a:ext cx="635317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741363" y="7469188"/>
            <a:ext cx="4608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 i="1"/>
              <a:t>Laomedon Refusing Payment to Poseidon and Apollo</a:t>
            </a:r>
            <a:r>
              <a:rPr lang="en-US" altLang="en-US" sz="2000"/>
              <a:t>, Italian School</a:t>
            </a:r>
          </a:p>
        </p:txBody>
      </p:sp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5781675" y="5668963"/>
            <a:ext cx="4608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/>
              <a:t>Frans Snyders; (1579-1657) </a:t>
            </a:r>
            <a:r>
              <a:rPr lang="en-US" altLang="en-US" sz="2000" i="1"/>
              <a:t>Still Life with Dead Game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860675"/>
            <a:ext cx="60055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2644775"/>
            <a:ext cx="5834062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476250" y="7053263"/>
            <a:ext cx="5975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/>
              <a:t>Johan Zoffany, </a:t>
            </a:r>
            <a:r>
              <a:rPr lang="en-US" altLang="en-US" sz="2000" i="1"/>
              <a:t>The Academicians of the Royal Academy of Arts</a:t>
            </a:r>
            <a:r>
              <a:rPr lang="en-US" altLang="en-US" sz="2000"/>
              <a:t>, 1771-1772)</a:t>
            </a:r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6718300" y="7108825"/>
            <a:ext cx="5976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/>
              <a:t>Johan Zoffany, </a:t>
            </a:r>
            <a:r>
              <a:rPr lang="en-US" altLang="en-US" sz="2000" i="1"/>
              <a:t>Dr. William Hunter teaching at the Royal Academy</a:t>
            </a:r>
            <a:r>
              <a:rPr lang="en-US" altLang="en-US" sz="2000"/>
              <a:t> (c.1770-1772)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1708150"/>
            <a:ext cx="5440362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708150"/>
            <a:ext cx="5448300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669925" y="6532563"/>
            <a:ext cx="5472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/>
              <a:t>George Stubbs, </a:t>
            </a:r>
            <a:r>
              <a:rPr lang="en-US" altLang="en-US" sz="2000" i="1"/>
              <a:t>The Nilgai</a:t>
            </a:r>
            <a:r>
              <a:rPr lang="en-US" altLang="en-US" sz="2000"/>
              <a:t>, 1769  </a:t>
            </a:r>
          </a:p>
        </p:txBody>
      </p:sp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6934200" y="6532563"/>
            <a:ext cx="5472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/>
              <a:t>George Stubbs, </a:t>
            </a:r>
            <a:r>
              <a:rPr lang="en-US" altLang="en-US" sz="2000" i="1"/>
              <a:t>The Moose,</a:t>
            </a:r>
            <a:r>
              <a:rPr lang="en-US" altLang="en-US" sz="2000"/>
              <a:t>1770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74850"/>
            <a:ext cx="5372100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658938"/>
            <a:ext cx="7924800" cy="582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1343025"/>
            <a:ext cx="8369300" cy="705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5"/>
          <p:cNvSpPr txBox="1">
            <a:spLocks noChangeArrowheads="1"/>
          </p:cNvSpPr>
          <p:nvPr/>
        </p:nvSpPr>
        <p:spPr bwMode="auto">
          <a:xfrm>
            <a:off x="7007225" y="628650"/>
            <a:ext cx="46799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800"/>
              <a:t> Left: William Hogarth, </a:t>
            </a:r>
            <a:r>
              <a:rPr lang="en-US" altLang="en-US" sz="1800" i="1"/>
              <a:t>The Four Stages of Cruelty</a:t>
            </a:r>
            <a:r>
              <a:rPr lang="en-US" altLang="en-US" sz="1800"/>
              <a:t>:</a:t>
            </a:r>
            <a:br>
              <a:rPr lang="en-US" altLang="en-US" sz="1800"/>
            </a:br>
            <a:r>
              <a:rPr lang="en-US" altLang="en-US" sz="1800"/>
              <a:t> ‘The Reward of Cruelty’ 1751 </a:t>
            </a:r>
            <a:br>
              <a:rPr lang="en-US" altLang="en-US" sz="1800"/>
            </a:br>
            <a:r>
              <a:rPr lang="en-US" altLang="en-US" sz="1800"/>
              <a:t>(etching and engraving)</a:t>
            </a:r>
          </a:p>
          <a:p>
            <a:pPr algn="l" eaLnBrk="1" hangingPunct="1"/>
            <a:r>
              <a:rPr lang="en-US" altLang="en-US" sz="1800"/>
              <a:t> </a:t>
            </a:r>
          </a:p>
          <a:p>
            <a:pPr algn="l" eaLnBrk="1" hangingPunct="1"/>
            <a:r>
              <a:rPr lang="en-US" altLang="en-US" sz="1800"/>
              <a:t>Below Right: Barber Surgeon’s Hall, 1800. Wellcome Trust Image Library</a:t>
            </a:r>
          </a:p>
        </p:txBody>
      </p:sp>
      <p:pic>
        <p:nvPicPr>
          <p:cNvPr id="16386" name="Picture 8" descr="160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55625"/>
            <a:ext cx="6350000" cy="772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9" descr="Barber Surgeons Hall 18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573338"/>
            <a:ext cx="44831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ster.img-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628650"/>
            <a:ext cx="10140950" cy="757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1389063" y="8405813"/>
            <a:ext cx="10226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800"/>
              <a:t>Edward Rooker (1724-1774) after Paul and Thomas Sandby</a:t>
            </a:r>
            <a:r>
              <a:rPr lang="en-US" altLang="en-US" sz="1800" i="1"/>
              <a:t>, Scotland Yard with part of the Banqueting-House</a:t>
            </a:r>
            <a:r>
              <a:rPr lang="en-US" altLang="en-US" sz="1800"/>
              <a:t>, from </a:t>
            </a:r>
            <a:r>
              <a:rPr lang="en-US" altLang="en-US" sz="1800" i="1"/>
              <a:t>Six London Views</a:t>
            </a:r>
            <a:r>
              <a:rPr lang="en-US" altLang="en-US" sz="1800"/>
              <a:t>, published by Edward Rooker, 31 December 1766.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555625"/>
            <a:ext cx="5854700" cy="780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6862763" y="7685088"/>
            <a:ext cx="5330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800"/>
              <a:t>Facade of William Hunter’s House in Great Windmill Street, London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330200"/>
            <a:ext cx="10947400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/>
          </p:cNvSpPr>
          <p:nvPr/>
        </p:nvSpPr>
        <p:spPr bwMode="auto">
          <a:xfrm>
            <a:off x="1296988" y="7620000"/>
            <a:ext cx="643731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tx1"/>
                </a:solidFill>
                <a:ea typeface="MS PGothic" pitchFamily="34" charset="-128"/>
              </a:rPr>
              <a:t>John Gwynn, </a:t>
            </a:r>
            <a:r>
              <a:rPr lang="en-US" altLang="en-US" sz="2400" i="1">
                <a:solidFill>
                  <a:schemeClr val="tx1"/>
                </a:solidFill>
                <a:ea typeface="MS PGothic" pitchFamily="34" charset="-128"/>
              </a:rPr>
              <a:t>London and Westminster Improved</a:t>
            </a:r>
            <a:r>
              <a:rPr lang="en-US" altLang="en-US" sz="2400">
                <a:solidFill>
                  <a:schemeClr val="tx1"/>
                </a:solidFill>
                <a:ea typeface="MS PGothic" pitchFamily="34" charset="-128"/>
              </a:rPr>
              <a:t>, 1766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749300"/>
            <a:ext cx="119126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844550"/>
            <a:ext cx="5080000" cy="727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6430963" y="844550"/>
            <a:ext cx="56880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800"/>
              <a:t>Vincenzio Vangelisti, after Richard Brompton</a:t>
            </a:r>
            <a:r>
              <a:rPr lang="en-US" altLang="en-US" sz="1800" i="1"/>
              <a:t>, Robert Mylne</a:t>
            </a:r>
            <a:r>
              <a:rPr lang="en-US" altLang="en-US" sz="1800"/>
              <a:t>, engraving, 1783</a:t>
            </a:r>
          </a:p>
          <a:p>
            <a:pPr algn="l" eaLnBrk="1" hangingPunct="1"/>
            <a:endParaRPr lang="en-US" altLang="en-US" sz="1800"/>
          </a:p>
          <a:p>
            <a:pPr algn="l" eaLnBrk="1" hangingPunct="1"/>
            <a:r>
              <a:rPr lang="en-US" altLang="en-US" sz="1800"/>
              <a:t>‘Drawn at Rome by Brompton, 1757’</a:t>
            </a:r>
          </a:p>
          <a:p>
            <a:pPr algn="l" eaLnBrk="1" hangingPunct="1"/>
            <a:endParaRPr lang="en-US" altLang="en-US" sz="1800"/>
          </a:p>
          <a:p>
            <a:pPr algn="l" eaLnBrk="1" hangingPunct="1"/>
            <a:r>
              <a:rPr lang="en-US" altLang="en-US" sz="1800"/>
              <a:t>© National Portrait Gallery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84188"/>
            <a:ext cx="112268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957263" y="8116888"/>
            <a:ext cx="111617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800"/>
              <a:t>Giovanni-Battista Piranesi, after Robert Mylne,  </a:t>
            </a:r>
            <a:r>
              <a:rPr lang="en-US" altLang="en-US" sz="1800" i="1"/>
              <a:t>A View of Part of the Intended Bridge at Blackfriars London</a:t>
            </a:r>
            <a:r>
              <a:rPr lang="en-US" altLang="en-US" sz="1800"/>
              <a:t>, published by Robert Mylne March 10</a:t>
            </a:r>
            <a:r>
              <a:rPr lang="en-US" altLang="en-US" sz="1800" baseline="30000"/>
              <a:t>th</a:t>
            </a:r>
            <a:r>
              <a:rPr lang="en-US" altLang="en-US" sz="1800"/>
              <a:t> 1766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2405</TotalTime>
  <Pages>0</Pages>
  <Words>384</Words>
  <Characters>0</Characters>
  <Application>Microsoft Office PowerPoint</Application>
  <PresentationFormat>Custom</PresentationFormat>
  <Lines>0</Lines>
  <Paragraphs>36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Gill Sans</vt:lpstr>
      <vt:lpstr>ヒラギノ角ゴ ProN W3</vt:lpstr>
      <vt:lpstr>Arial</vt:lpstr>
      <vt:lpstr>Calibri</vt:lpstr>
      <vt:lpstr>MS PGothic</vt:lpstr>
      <vt:lpstr>Calibri Bold</vt:lpstr>
      <vt:lpstr>ヒラギノ角ゴ ProN W6</vt:lpstr>
      <vt:lpstr>Title &amp; Subtitle</vt:lpstr>
      <vt:lpstr>Title &amp; Bullets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The Anatomist at Home:  The Great Windmill Street Anatomy School and Museum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Great Windmill Street Anatomy School  and Museum</dc:title>
  <dc:creator>McCormack, Helen</dc:creator>
  <cp:lastModifiedBy>McCormack, Helen</cp:lastModifiedBy>
  <cp:revision>57</cp:revision>
  <dcterms:modified xsi:type="dcterms:W3CDTF">2018-01-24T12:46:42Z</dcterms:modified>
</cp:coreProperties>
</file>