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7"/>
  </p:notesMasterIdLst>
  <p:sldIdLst>
    <p:sldId id="257" r:id="rId2"/>
    <p:sldId id="258" r:id="rId3"/>
    <p:sldId id="280" r:id="rId4"/>
    <p:sldId id="279" r:id="rId5"/>
    <p:sldId id="270" r:id="rId6"/>
    <p:sldId id="271" r:id="rId7"/>
    <p:sldId id="272" r:id="rId8"/>
    <p:sldId id="283" r:id="rId9"/>
    <p:sldId id="269" r:id="rId10"/>
    <p:sldId id="268" r:id="rId11"/>
    <p:sldId id="259" r:id="rId12"/>
    <p:sldId id="281" r:id="rId13"/>
    <p:sldId id="282" r:id="rId14"/>
    <p:sldId id="266" r:id="rId15"/>
    <p:sldId id="260" r:id="rId16"/>
    <p:sldId id="285" r:id="rId17"/>
    <p:sldId id="261" r:id="rId18"/>
    <p:sldId id="286" r:id="rId19"/>
    <p:sldId id="262" r:id="rId20"/>
    <p:sldId id="291" r:id="rId21"/>
    <p:sldId id="263" r:id="rId22"/>
    <p:sldId id="264" r:id="rId23"/>
    <p:sldId id="287" r:id="rId24"/>
    <p:sldId id="288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2" autoAdjust="0"/>
    <p:restoredTop sz="65367" autoAdjust="0"/>
  </p:normalViewPr>
  <p:slideViewPr>
    <p:cSldViewPr snapToGrid="0" snapToObjects="1">
      <p:cViewPr varScale="1">
        <p:scale>
          <a:sx n="68" d="100"/>
          <a:sy n="68" d="100"/>
        </p:scale>
        <p:origin x="-12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EC130-239F-4F45-A7A8-13B249B088E1}" type="datetimeFigureOut">
              <a:rPr lang="en-US" smtClean="0"/>
              <a:t>17/05/2016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3284B-46A8-6B4D-9223-51A961C7BC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340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284B-46A8-6B4D-9223-51A961C7BC6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03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025B6-1773-954F-880E-5D23C782FBB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39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284B-46A8-6B4D-9223-51A961C7BC6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534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025B6-1773-954F-880E-5D23C782FBB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65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284B-46A8-6B4D-9223-51A961C7BC6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08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025B6-1773-954F-880E-5D23C782FBB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293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284B-46A8-6B4D-9223-51A961C7BC6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274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284B-46A8-6B4D-9223-51A961C7BC6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61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025B6-1773-954F-880E-5D23C782FBB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2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025B6-1773-954F-880E-5D23C782FBB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051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025B6-1773-954F-880E-5D23C782FBB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17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284B-46A8-6B4D-9223-51A961C7BC6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74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025B6-1773-954F-880E-5D23C782FBB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105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BEE71-8A45-9E41-AD63-A13555C3C2E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63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284B-46A8-6B4D-9223-51A961C7BC6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300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284B-46A8-6B4D-9223-51A961C7BC6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74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Tuesday, 17 May 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Tuesday, 17 May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Tuesday, 17 May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Tuesday, 17 May 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Tuesday, 17 May 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Tuesday, 17 May 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Tuesday, 17 May 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Tuesday, 17 May 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Tuesday, 17 May 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Tuesday, 17 May 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Tuesday, 17 May 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Tuesday, 17 May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80/13676261.2013.847908%23.UmksQRa23fY" TargetMode="External"/><Relationship Id="rId4" Type="http://schemas.openxmlformats.org/officeDocument/2006/relationships/hyperlink" Target="http://dx.doi.org/10.1111/j.1476-8070.2013.12024.x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x.doi.org/10.1080/03069885.2013.773582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x.doi.org/10.2304/rcie.2012.7.4.480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view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77240" y="495485"/>
            <a:ext cx="7543800" cy="3019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dirty="0" smtClean="0"/>
              <a:t>Going Critical: Technology Enhanced Learning and Empowerment in </a:t>
            </a:r>
          </a:p>
          <a:p>
            <a:pPr algn="ctr"/>
            <a:r>
              <a:rPr lang="en-US" sz="4000" dirty="0" smtClean="0"/>
              <a:t>Challenging Times</a:t>
            </a:r>
            <a:endParaRPr lang="en-US" sz="4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7240" y="4351867"/>
            <a:ext cx="7543800" cy="609600"/>
          </a:xfrm>
        </p:spPr>
        <p:txBody>
          <a:bodyPr/>
          <a:lstStyle/>
          <a:p>
            <a:pPr algn="ctr"/>
            <a:r>
              <a:rPr lang="en-US" sz="2800" dirty="0" smtClean="0"/>
              <a:t>Dr. Madeleine Sclater, Glasgow School of Art, Scotland, UK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77240" y="5524730"/>
            <a:ext cx="6993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ICCBL, Pusan National University, South Korea </a:t>
            </a:r>
          </a:p>
          <a:p>
            <a:pPr algn="ctr"/>
            <a:r>
              <a:rPr lang="en-US" dirty="0" smtClean="0"/>
              <a:t>19-23 March 2015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2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-203199"/>
            <a:ext cx="8500533" cy="2370666"/>
          </a:xfrm>
        </p:spPr>
        <p:txBody>
          <a:bodyPr/>
          <a:lstStyle/>
          <a:p>
            <a:r>
              <a:rPr lang="en-US" dirty="0"/>
              <a:t>What is critical Technology Enhanced Learning?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199" y="2404533"/>
            <a:ext cx="73321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argue that some of the distinctive features of critical TEL include:-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Focusing beyond the individual learner and their cognitive and emotional processes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Research relating to technology enhanced learning that is theory informed and engaged in the development of theory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Taking into account social and economic settings, power relationships and sharing control of the research process with users, participants and co-researchers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Community orientation rather than institutional orientation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2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4840" y="176013"/>
            <a:ext cx="7543800" cy="914400"/>
          </a:xfrm>
        </p:spPr>
        <p:txBody>
          <a:bodyPr/>
          <a:lstStyle/>
          <a:p>
            <a:r>
              <a:rPr lang="en-GB" sz="4900" dirty="0" smtClean="0">
                <a:effectLst/>
                <a:ea typeface="Cambria"/>
                <a:cs typeface="Palatino Linotype"/>
              </a:rPr>
              <a:t>The Importance of theory </a:t>
            </a:r>
            <a:endParaRPr lang="en-US" dirty="0">
              <a:cs typeface="Palatino Linotyp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" y="1502687"/>
            <a:ext cx="75438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038" indent="-285750" algn="just">
              <a:buFont typeface="Arial"/>
              <a:buChar char="•"/>
            </a:pPr>
            <a:r>
              <a:rPr lang="en-GB" sz="3600" dirty="0" smtClean="0">
                <a:ea typeface="Cambria"/>
                <a:cs typeface="Cambria"/>
              </a:rPr>
              <a:t>Neil Selwyn (2011)</a:t>
            </a:r>
          </a:p>
          <a:p>
            <a:pPr marL="18288" algn="just"/>
            <a:endParaRPr lang="en-GB" sz="3600" dirty="0" smtClean="0">
              <a:ea typeface="Cambria"/>
              <a:cs typeface="Cambria"/>
            </a:endParaRPr>
          </a:p>
          <a:p>
            <a:pPr marL="304038" indent="-285750" algn="just">
              <a:buFont typeface="Arial"/>
              <a:buChar char="•"/>
            </a:pPr>
            <a:r>
              <a:rPr lang="en-GB" sz="3600" dirty="0" smtClean="0">
                <a:ea typeface="Cambria"/>
                <a:cs typeface="Cambria"/>
              </a:rPr>
              <a:t>Steven Ball (1995)</a:t>
            </a:r>
          </a:p>
          <a:p>
            <a:pPr marL="18288" algn="just"/>
            <a:endParaRPr lang="en-GB" sz="3600" dirty="0" smtClean="0">
              <a:ea typeface="Cambria"/>
              <a:cs typeface="Cambria"/>
            </a:endParaRPr>
          </a:p>
          <a:p>
            <a:pPr marL="304038" indent="-285750" algn="just">
              <a:buFont typeface="Arial"/>
              <a:buChar char="•"/>
            </a:pPr>
            <a:r>
              <a:rPr lang="en-GB" sz="3600" dirty="0" smtClean="0">
                <a:ea typeface="Cambria"/>
                <a:cs typeface="Cambria"/>
              </a:rPr>
              <a:t>Activity Theory was used in our own work – this derives from the work of </a:t>
            </a:r>
            <a:r>
              <a:rPr lang="en-GB" sz="3600" dirty="0" smtClean="0"/>
              <a:t>Engstrom</a:t>
            </a:r>
            <a:r>
              <a:rPr lang="en-GB" sz="3600" dirty="0"/>
              <a:t>, Vygotsky, </a:t>
            </a:r>
            <a:r>
              <a:rPr lang="en-GB" sz="3600" dirty="0" smtClean="0"/>
              <a:t>Leont'ev</a:t>
            </a:r>
          </a:p>
        </p:txBody>
      </p:sp>
    </p:spTree>
    <p:extLst>
      <p:ext uri="{BB962C8B-B14F-4D97-AF65-F5344CB8AC3E}">
        <p14:creationId xmlns:p14="http://schemas.microsoft.com/office/powerpoint/2010/main" val="3259321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310" y="4847306"/>
            <a:ext cx="5574631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GB" dirty="0"/>
              <a:t>Yr</a:t>
            </a:r>
            <a:r>
              <a:rPr lang="en-US" dirty="0"/>
              <a:t>jö Engstrom</a:t>
            </a:r>
          </a:p>
        </p:txBody>
      </p:sp>
      <p:pic>
        <p:nvPicPr>
          <p:cNvPr id="4" name="Content Placeholder 3" descr="large_yrj_.engestr_m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44" r="-44444"/>
          <a:stretch>
            <a:fillRect/>
          </a:stretch>
        </p:blipFill>
        <p:spPr>
          <a:xfrm>
            <a:off x="1484994" y="910959"/>
            <a:ext cx="6096000" cy="3657599"/>
          </a:xfrm>
        </p:spPr>
      </p:pic>
      <p:sp>
        <p:nvSpPr>
          <p:cNvPr id="5" name="TextBox 4"/>
          <p:cNvSpPr txBox="1"/>
          <p:nvPr/>
        </p:nvSpPr>
        <p:spPr>
          <a:xfrm>
            <a:off x="2246995" y="6015789"/>
            <a:ext cx="4798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Professor of Adult Education. Helsinki University</a:t>
            </a:r>
          </a:p>
        </p:txBody>
      </p:sp>
    </p:spTree>
    <p:extLst>
      <p:ext uri="{BB962C8B-B14F-4D97-AF65-F5344CB8AC3E}">
        <p14:creationId xmlns:p14="http://schemas.microsoft.com/office/powerpoint/2010/main" val="167383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5090970"/>
            <a:ext cx="7309168" cy="1400459"/>
          </a:xfrm>
        </p:spPr>
        <p:txBody>
          <a:bodyPr/>
          <a:lstStyle/>
          <a:p>
            <a:pPr algn="ctr"/>
            <a:r>
              <a:rPr lang="en-US" dirty="0" smtClean="0"/>
              <a:t>A representation of Activity Theory</a:t>
            </a:r>
            <a:endParaRPr lang="en-US" dirty="0"/>
          </a:p>
        </p:txBody>
      </p:sp>
      <p:pic>
        <p:nvPicPr>
          <p:cNvPr id="4" name="Content Placeholder 3" descr="image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49" b="-14349"/>
          <a:stretch>
            <a:fillRect/>
          </a:stretch>
        </p:blipFill>
        <p:spPr>
          <a:xfrm>
            <a:off x="777239" y="147054"/>
            <a:ext cx="7698339" cy="5039894"/>
          </a:xfrm>
        </p:spPr>
      </p:pic>
    </p:spTree>
    <p:extLst>
      <p:ext uri="{BB962C8B-B14F-4D97-AF65-F5344CB8AC3E}">
        <p14:creationId xmlns:p14="http://schemas.microsoft.com/office/powerpoint/2010/main" val="33788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640" y="795866"/>
            <a:ext cx="7543800" cy="914400"/>
          </a:xfrm>
        </p:spPr>
        <p:txBody>
          <a:bodyPr/>
          <a:lstStyle/>
          <a:p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1639" y="2092067"/>
            <a:ext cx="83159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GB" sz="3600" dirty="0" smtClean="0">
                <a:ea typeface="Cambria"/>
                <a:cs typeface="Cambria"/>
              </a:rPr>
              <a:t>Trinidad </a:t>
            </a:r>
            <a:r>
              <a:rPr lang="en-GB" sz="3600" dirty="0">
                <a:ea typeface="Cambria"/>
                <a:cs typeface="Cambria"/>
              </a:rPr>
              <a:t>and </a:t>
            </a:r>
            <a:r>
              <a:rPr lang="en-GB" sz="3600" dirty="0" smtClean="0">
                <a:ea typeface="Cambria"/>
                <a:cs typeface="Cambria"/>
              </a:rPr>
              <a:t>Glasgow</a:t>
            </a:r>
            <a:endParaRPr lang="en-GB" sz="3600" dirty="0"/>
          </a:p>
          <a:p>
            <a:pPr marL="285750" indent="-285750" algn="just">
              <a:buFont typeface="Arial"/>
              <a:buChar char="•"/>
            </a:pPr>
            <a:endParaRPr lang="en-GB" sz="3600" dirty="0" smtClean="0"/>
          </a:p>
          <a:p>
            <a:pPr marL="285750" indent="-285750" algn="just">
              <a:buFont typeface="Arial"/>
              <a:buChar char="•"/>
            </a:pPr>
            <a:r>
              <a:rPr lang="en-GB" sz="3600" dirty="0" smtClean="0"/>
              <a:t>Youth communities</a:t>
            </a:r>
            <a:endParaRPr lang="en-GB" sz="3600" dirty="0"/>
          </a:p>
          <a:p>
            <a:pPr algn="just"/>
            <a:endParaRPr lang="en-GB" sz="3600" dirty="0">
              <a:ea typeface="Cambria"/>
              <a:cs typeface="Cambria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sz="3600" dirty="0">
                <a:ea typeface="Cambria"/>
                <a:cs typeface="Cambria"/>
              </a:rPr>
              <a:t>N</a:t>
            </a:r>
            <a:r>
              <a:rPr lang="en-GB" sz="3600" dirty="0" smtClean="0">
                <a:ea typeface="Cambria"/>
                <a:cs typeface="Cambria"/>
              </a:rPr>
              <a:t>eed </a:t>
            </a:r>
            <a:r>
              <a:rPr lang="en-GB" sz="3600" dirty="0">
                <a:ea typeface="Cambria"/>
                <a:cs typeface="Cambria"/>
              </a:rPr>
              <a:t>for shared </a:t>
            </a:r>
            <a:r>
              <a:rPr lang="en-GB" sz="3600" dirty="0" smtClean="0">
                <a:ea typeface="Cambria"/>
                <a:cs typeface="Cambria"/>
              </a:rPr>
              <a:t>values</a:t>
            </a:r>
          </a:p>
          <a:p>
            <a:pPr marL="285750" indent="-285750" algn="just">
              <a:buFont typeface="Arial"/>
              <a:buChar char="•"/>
            </a:pPr>
            <a:endParaRPr lang="en-GB" dirty="0">
              <a:latin typeface="Cambria"/>
              <a:ea typeface="Cambria"/>
              <a:cs typeface="Cambria"/>
            </a:endParaRPr>
          </a:p>
          <a:p>
            <a:pPr marL="285750" indent="-285750" algn="just">
              <a:buFont typeface="Arial"/>
              <a:buChar char="•"/>
            </a:pPr>
            <a:endParaRPr lang="en-GB" dirty="0">
              <a:latin typeface="Cambria"/>
              <a:ea typeface="Cambria"/>
              <a:cs typeface="Cambria"/>
            </a:endParaRPr>
          </a:p>
          <a:p>
            <a:pPr algn="just"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93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4040" y="355600"/>
            <a:ext cx="7543800" cy="914400"/>
          </a:xfrm>
        </p:spPr>
        <p:txBody>
          <a:bodyPr/>
          <a:lstStyle/>
          <a:p>
            <a:r>
              <a:rPr lang="en-GB" sz="4900" dirty="0" smtClean="0">
                <a:effectLst/>
                <a:ea typeface="Cambria"/>
                <a:cs typeface="Cambria"/>
              </a:rPr>
              <a:t>Community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4040" y="1879600"/>
            <a:ext cx="76200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3600" dirty="0">
                <a:ea typeface="Cambria"/>
                <a:cs typeface="Cambria"/>
              </a:rPr>
              <a:t>Ethical </a:t>
            </a:r>
            <a:r>
              <a:rPr lang="en-GB" sz="3600" dirty="0" smtClean="0">
                <a:ea typeface="Cambria"/>
                <a:cs typeface="Cambria"/>
              </a:rPr>
              <a:t>issues </a:t>
            </a:r>
          </a:p>
          <a:p>
            <a:pPr marL="285750" indent="-285750">
              <a:buFont typeface="Arial"/>
              <a:buChar char="•"/>
            </a:pPr>
            <a:endParaRPr lang="en-GB" sz="3600" dirty="0">
              <a:ea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GB" sz="3600" dirty="0" smtClean="0">
                <a:ea typeface="Cambria"/>
                <a:cs typeface="Cambria"/>
              </a:rPr>
              <a:t>Developing voice</a:t>
            </a:r>
          </a:p>
          <a:p>
            <a:pPr marL="285750" indent="-285750" algn="just">
              <a:spcAft>
                <a:spcPts val="0"/>
              </a:spcAft>
              <a:buFont typeface="Arial"/>
              <a:buChar char="•"/>
            </a:pPr>
            <a:endParaRPr lang="en-GB" sz="3600" dirty="0">
              <a:ea typeface="Cambria"/>
              <a:cs typeface="Cambria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sz="3600" dirty="0">
                <a:ea typeface="Cambria"/>
                <a:cs typeface="Cambria"/>
              </a:rPr>
              <a:t>Research </a:t>
            </a:r>
            <a:r>
              <a:rPr lang="en-GB" sz="3600" dirty="0" smtClean="0">
                <a:ea typeface="Cambria"/>
                <a:cs typeface="Cambria"/>
              </a:rPr>
              <a:t>Communities – a type of community upon which our work focussed.</a:t>
            </a:r>
            <a:endParaRPr lang="en-GB" sz="3600" b="1" dirty="0">
              <a:solidFill>
                <a:srgbClr val="A64D79"/>
              </a:solidFill>
              <a:ea typeface="Cambria"/>
              <a:cs typeface="Cambria"/>
            </a:endParaRPr>
          </a:p>
          <a:p>
            <a:pPr algn="just">
              <a:spcAft>
                <a:spcPts val="0"/>
              </a:spcAft>
            </a:pPr>
            <a:endParaRPr lang="en-GB" b="1" dirty="0">
              <a:solidFill>
                <a:srgbClr val="A64D79"/>
              </a:solidFill>
              <a:latin typeface="Cambria"/>
              <a:ea typeface="Cambria"/>
              <a:cs typeface="Cambria"/>
            </a:endParaRPr>
          </a:p>
          <a:p>
            <a:pPr algn="just"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Cambria"/>
              <a:ea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2262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mmunity_1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0" b="13830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51" y="5495484"/>
            <a:ext cx="7543800" cy="914400"/>
          </a:xfrm>
        </p:spPr>
        <p:txBody>
          <a:bodyPr/>
          <a:lstStyle/>
          <a:p>
            <a:r>
              <a:rPr lang="en-US" dirty="0" smtClean="0"/>
              <a:t>Building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481598"/>
            <a:ext cx="7543800" cy="1439333"/>
          </a:xfrm>
        </p:spPr>
        <p:txBody>
          <a:bodyPr/>
          <a:lstStyle/>
          <a:p>
            <a:r>
              <a:rPr lang="en-GB" b="1" dirty="0" smtClean="0">
                <a:effectLst/>
                <a:ea typeface="Cambria"/>
                <a:cs typeface="Palatino Linotype"/>
              </a:rPr>
              <a:t>Tools, practices </a:t>
            </a:r>
            <a:r>
              <a:rPr lang="en-GB" b="1" dirty="0">
                <a:effectLst/>
                <a:ea typeface="Cambria"/>
                <a:cs typeface="Palatino Linotype"/>
              </a:rPr>
              <a:t>and artefacts</a:t>
            </a:r>
            <a:endParaRPr lang="en-US" dirty="0">
              <a:cs typeface="Palatino Linotyp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9911" y="2470180"/>
            <a:ext cx="734112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0"/>
              </a:spcAft>
              <a:buFont typeface="Arial"/>
              <a:buChar char="•"/>
            </a:pPr>
            <a:r>
              <a:rPr lang="en-GB" sz="3600" dirty="0">
                <a:ea typeface="Cambria"/>
                <a:cs typeface="Cambria"/>
              </a:rPr>
              <a:t>T</a:t>
            </a:r>
            <a:r>
              <a:rPr lang="en-GB" sz="3600" dirty="0" smtClean="0">
                <a:ea typeface="Cambria"/>
                <a:cs typeface="Cambria"/>
              </a:rPr>
              <a:t>ools </a:t>
            </a:r>
            <a:r>
              <a:rPr lang="en-GB" sz="3600" dirty="0">
                <a:ea typeface="Cambria"/>
                <a:cs typeface="Cambria"/>
              </a:rPr>
              <a:t>and </a:t>
            </a:r>
            <a:r>
              <a:rPr lang="en-GB" sz="3600" dirty="0" smtClean="0">
                <a:ea typeface="Cambria"/>
                <a:cs typeface="Cambria"/>
              </a:rPr>
              <a:t>practices in TEL</a:t>
            </a:r>
          </a:p>
          <a:p>
            <a:pPr marL="571500" indent="-571500" algn="just">
              <a:spcAft>
                <a:spcPts val="0"/>
              </a:spcAft>
              <a:buFont typeface="Arial"/>
              <a:buChar char="•"/>
            </a:pPr>
            <a:endParaRPr lang="en-GB" sz="3600" b="1" u="sng" dirty="0">
              <a:ea typeface="Cambria"/>
              <a:cs typeface="Cambria"/>
            </a:endParaRPr>
          </a:p>
          <a:p>
            <a:pPr marL="571500" indent="-571500" algn="just">
              <a:buFont typeface="Arial"/>
              <a:buChar char="•"/>
            </a:pPr>
            <a:r>
              <a:rPr lang="en-GB" sz="3600" dirty="0" smtClean="0"/>
              <a:t>InterLife</a:t>
            </a:r>
          </a:p>
          <a:p>
            <a:pPr algn="just"/>
            <a:endParaRPr lang="en-GB" sz="3600" dirty="0" smtClean="0"/>
          </a:p>
          <a:p>
            <a:pPr marL="571500" indent="-571500" algn="just">
              <a:buFont typeface="Arial"/>
              <a:buChar char="•"/>
            </a:pPr>
            <a:r>
              <a:rPr lang="en-US" sz="3600" dirty="0" smtClean="0"/>
              <a:t>Artefacts</a:t>
            </a:r>
            <a:endParaRPr lang="en-US" sz="3600" dirty="0"/>
          </a:p>
          <a:p>
            <a:pPr algn="just">
              <a:spcAft>
                <a:spcPts val="0"/>
              </a:spcAft>
            </a:pPr>
            <a:endParaRPr lang="en-GB" sz="1200" dirty="0">
              <a:latin typeface="Cambria"/>
              <a:ea typeface="Cambria"/>
              <a:cs typeface="Cambria"/>
            </a:endParaRPr>
          </a:p>
          <a:p>
            <a:pPr algn="just">
              <a:spcAft>
                <a:spcPts val="0"/>
              </a:spcAft>
            </a:pPr>
            <a:r>
              <a:rPr lang="en-GB" sz="1200" dirty="0">
                <a:solidFill>
                  <a:srgbClr val="4A86E8"/>
                </a:solidFill>
                <a:latin typeface="Cambria"/>
                <a:ea typeface="Cambria"/>
                <a:cs typeface="Cambria"/>
              </a:rPr>
              <a:t> </a:t>
            </a:r>
            <a:endParaRPr lang="en-GB" sz="1200" dirty="0">
              <a:solidFill>
                <a:srgbClr val="000000"/>
              </a:solidFill>
              <a:effectLst/>
              <a:latin typeface="Cambria"/>
              <a:ea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9829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practices</a:t>
            </a:r>
            <a:r>
              <a:rPr lang="en-US" baseline="0" dirty="0" smtClean="0"/>
              <a:t> and artefacts image</a:t>
            </a:r>
            <a:endParaRPr lang="en-US" dirty="0"/>
          </a:p>
        </p:txBody>
      </p:sp>
      <p:pic>
        <p:nvPicPr>
          <p:cNvPr id="4" name="Content Placeholder 3" descr="stage_setting_1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0" r="8850"/>
          <a:stretch>
            <a:fillRect/>
          </a:stretch>
        </p:blipFill>
        <p:spPr>
          <a:xfrm>
            <a:off x="1" y="1"/>
            <a:ext cx="9144000" cy="6991684"/>
          </a:xfrm>
        </p:spPr>
      </p:pic>
      <p:sp>
        <p:nvSpPr>
          <p:cNvPr id="3" name="TextBox 2"/>
          <p:cNvSpPr txBox="1"/>
          <p:nvPr/>
        </p:nvSpPr>
        <p:spPr>
          <a:xfrm>
            <a:off x="989264" y="6047680"/>
            <a:ext cx="72323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Tools, practices and artefacts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762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0840" y="355600"/>
            <a:ext cx="7543800" cy="914400"/>
          </a:xfrm>
        </p:spPr>
        <p:txBody>
          <a:bodyPr/>
          <a:lstStyle/>
          <a:p>
            <a:r>
              <a:rPr lang="en-GB" sz="4900" b="1" dirty="0" smtClean="0">
                <a:effectLst/>
                <a:ea typeface="Cambria"/>
                <a:cs typeface="Palatino Linotype"/>
              </a:rPr>
              <a:t>Space</a:t>
            </a:r>
            <a:endParaRPr lang="en-US" dirty="0">
              <a:cs typeface="Palatino Linotyp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2599" y="1941054"/>
            <a:ext cx="77808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0"/>
              </a:spcAft>
              <a:buFont typeface="Arial"/>
              <a:buChar char="•"/>
            </a:pPr>
            <a:r>
              <a:rPr lang="en-GB" sz="3600" dirty="0" smtClean="0">
                <a:ea typeface="Cambria"/>
                <a:cs typeface="Cambria"/>
              </a:rPr>
              <a:t> Space </a:t>
            </a:r>
            <a:r>
              <a:rPr lang="en-GB" sz="3600" dirty="0">
                <a:ea typeface="Cambria"/>
                <a:cs typeface="Cambria"/>
              </a:rPr>
              <a:t>was </a:t>
            </a:r>
            <a:r>
              <a:rPr lang="en-GB" sz="3600" dirty="0" smtClean="0">
                <a:ea typeface="Cambria"/>
                <a:cs typeface="Cambria"/>
              </a:rPr>
              <a:t>contested</a:t>
            </a:r>
          </a:p>
          <a:p>
            <a:pPr marL="171450" indent="-171450" algn="just">
              <a:spcAft>
                <a:spcPts val="0"/>
              </a:spcAft>
              <a:buFont typeface="Arial"/>
              <a:buChar char="•"/>
            </a:pPr>
            <a:endParaRPr lang="en-GB" sz="3600" dirty="0">
              <a:effectLst/>
              <a:ea typeface="Cambria"/>
              <a:cs typeface="Cambria"/>
            </a:endParaRPr>
          </a:p>
          <a:p>
            <a:pPr marL="171450" indent="-171450" algn="just">
              <a:spcAft>
                <a:spcPts val="0"/>
              </a:spcAft>
              <a:buFont typeface="Arial"/>
              <a:buChar char="•"/>
            </a:pPr>
            <a:r>
              <a:rPr lang="en-GB" sz="3600" dirty="0" smtClean="0">
                <a:ea typeface="Cambria"/>
                <a:cs typeface="Cambria"/>
              </a:rPr>
              <a:t> Issues </a:t>
            </a:r>
            <a:r>
              <a:rPr lang="en-GB" sz="3600" dirty="0">
                <a:ea typeface="Cambria"/>
                <a:cs typeface="Cambria"/>
              </a:rPr>
              <a:t>of ownership and </a:t>
            </a:r>
            <a:r>
              <a:rPr lang="en-GB" sz="3600" dirty="0" smtClean="0">
                <a:ea typeface="Cambria"/>
                <a:cs typeface="Cambria"/>
              </a:rPr>
              <a:t>control</a:t>
            </a:r>
          </a:p>
          <a:p>
            <a:pPr algn="just">
              <a:spcAft>
                <a:spcPts val="0"/>
              </a:spcAft>
            </a:pPr>
            <a:endParaRPr lang="en-GB" sz="3600" dirty="0" smtClean="0">
              <a:ea typeface="Cambria"/>
              <a:cs typeface="Cambria"/>
            </a:endParaRPr>
          </a:p>
          <a:p>
            <a:pPr marL="171450" indent="-171450" algn="just">
              <a:buFont typeface="Arial"/>
              <a:buChar char="•"/>
            </a:pPr>
            <a:r>
              <a:rPr lang="en-GB" sz="3600" dirty="0" smtClean="0">
                <a:solidFill>
                  <a:prstClr val="white"/>
                </a:solidFill>
                <a:ea typeface="Cambria"/>
                <a:cs typeface="Cambria"/>
              </a:rPr>
              <a:t> Group </a:t>
            </a:r>
            <a:r>
              <a:rPr lang="en-GB" sz="3600" dirty="0">
                <a:solidFill>
                  <a:prstClr val="white"/>
                </a:solidFill>
                <a:ea typeface="Cambria"/>
                <a:cs typeface="Cambria"/>
              </a:rPr>
              <a:t>activities </a:t>
            </a:r>
            <a:endParaRPr lang="en-US" sz="3600" dirty="0"/>
          </a:p>
          <a:p>
            <a:pPr marL="171450" indent="-171450" algn="just">
              <a:spcAft>
                <a:spcPts val="0"/>
              </a:spcAft>
              <a:buFont typeface="Arial"/>
              <a:buChar char="•"/>
            </a:pPr>
            <a:endParaRPr lang="en-GB" sz="1200" dirty="0">
              <a:effectLst/>
              <a:latin typeface="Cambria"/>
              <a:ea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668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5773" y="711201"/>
            <a:ext cx="7543800" cy="9144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7107" y="2258536"/>
            <a:ext cx="74184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400" dirty="0" smtClean="0"/>
              <a:t>‘Interlife’ Project:  UK Research Council Funded Research (2008-2012)</a:t>
            </a:r>
          </a:p>
          <a:p>
            <a:pPr marL="342900" indent="-342900" algn="just">
              <a:buFont typeface="Arial"/>
              <a:buChar char="•"/>
            </a:pPr>
            <a:endParaRPr lang="en-US" sz="2400" dirty="0" smtClean="0"/>
          </a:p>
          <a:p>
            <a:pPr marL="342900" indent="-342900" algn="just">
              <a:buFont typeface="Arial"/>
              <a:buChar char="•"/>
            </a:pPr>
            <a:r>
              <a:rPr lang="en-US" sz="2400" dirty="0" smtClean="0"/>
              <a:t>ARV Seminar – Alpine Rendezvous Seminar – EU Funded</a:t>
            </a:r>
          </a:p>
          <a:p>
            <a:pPr algn="just"/>
            <a:endParaRPr lang="en-US" sz="2400" dirty="0" smtClean="0"/>
          </a:p>
          <a:p>
            <a:pPr marL="342900" indent="-342900" algn="just">
              <a:buFont typeface="Arial"/>
              <a:buChar char="•"/>
            </a:pPr>
            <a:r>
              <a:rPr lang="en-US" sz="2400" dirty="0" smtClean="0"/>
              <a:t>Special Issue of Journal of Interactive Learning Environments focusing on Critical TEL</a:t>
            </a:r>
          </a:p>
          <a:p>
            <a:pPr marL="342900" indent="-342900" algn="just">
              <a:buFont typeface="Arial"/>
              <a:buChar char="•"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009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752" y="5238943"/>
            <a:ext cx="7543800" cy="914400"/>
          </a:xfrm>
        </p:spPr>
        <p:txBody>
          <a:bodyPr/>
          <a:lstStyle/>
          <a:p>
            <a:r>
              <a:rPr lang="en-US" dirty="0" smtClean="0"/>
              <a:t>Gathering and Interacting</a:t>
            </a:r>
            <a:endParaRPr lang="en-US" dirty="0"/>
          </a:p>
        </p:txBody>
      </p:sp>
      <p:pic>
        <p:nvPicPr>
          <p:cNvPr id="4" name="Content Placeholder 3" descr="Stage_4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" b="1196"/>
          <a:stretch>
            <a:fillRect/>
          </a:stretch>
        </p:blipFill>
        <p:spPr>
          <a:xfrm>
            <a:off x="11573" y="0"/>
            <a:ext cx="9132427" cy="6858000"/>
          </a:xfrm>
        </p:spPr>
      </p:pic>
      <p:sp>
        <p:nvSpPr>
          <p:cNvPr id="3" name="TextBox 2"/>
          <p:cNvSpPr txBox="1"/>
          <p:nvPr/>
        </p:nvSpPr>
        <p:spPr>
          <a:xfrm>
            <a:off x="4144695" y="5840240"/>
            <a:ext cx="48540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Gathering and Interacting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547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107" y="711200"/>
            <a:ext cx="7543800" cy="914400"/>
          </a:xfrm>
        </p:spPr>
        <p:txBody>
          <a:bodyPr/>
          <a:lstStyle/>
          <a:p>
            <a:r>
              <a:rPr lang="en-GB" sz="4900" b="1" dirty="0" smtClean="0">
                <a:effectLst/>
                <a:ea typeface="Cambria"/>
                <a:cs typeface="Palatino Linotype"/>
              </a:rPr>
              <a:t>The role of evidence</a:t>
            </a:r>
            <a:endParaRPr lang="en-US" dirty="0">
              <a:cs typeface="Palatino Linotyp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6816" y="1797278"/>
            <a:ext cx="7947027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0"/>
              </a:spcAft>
              <a:buFont typeface="Arial"/>
              <a:buChar char="•"/>
            </a:pPr>
            <a:r>
              <a:rPr lang="en-GB" sz="3600" dirty="0">
                <a:ea typeface="Cambria"/>
                <a:cs typeface="Cambria"/>
              </a:rPr>
              <a:t>Evidence feeds the </a:t>
            </a:r>
            <a:r>
              <a:rPr lang="en-GB" sz="3600" dirty="0" smtClean="0">
                <a:ea typeface="Cambria"/>
                <a:cs typeface="Cambria"/>
              </a:rPr>
              <a:t>process of investigating</a:t>
            </a:r>
          </a:p>
          <a:p>
            <a:pPr algn="just">
              <a:spcAft>
                <a:spcPts val="0"/>
              </a:spcAft>
            </a:pPr>
            <a:r>
              <a:rPr lang="en-GB" sz="3600" dirty="0" smtClean="0">
                <a:ea typeface="Cambria"/>
                <a:cs typeface="Cambria"/>
              </a:rPr>
              <a:t> </a:t>
            </a:r>
            <a:r>
              <a:rPr lang="en-GB" sz="3600" dirty="0">
                <a:ea typeface="Cambria"/>
                <a:cs typeface="Cambria"/>
              </a:rPr>
              <a:t> </a:t>
            </a:r>
          </a:p>
          <a:p>
            <a:pPr marL="571500" indent="-571500" algn="just">
              <a:spcAft>
                <a:spcPts val="0"/>
              </a:spcAft>
              <a:buFont typeface="Arial"/>
              <a:buChar char="•"/>
            </a:pPr>
            <a:r>
              <a:rPr lang="en-GB" sz="3600" dirty="0">
                <a:ea typeface="Cambria"/>
                <a:cs typeface="Cambria"/>
              </a:rPr>
              <a:t>W</a:t>
            </a:r>
            <a:r>
              <a:rPr lang="en-GB" sz="3600" dirty="0" smtClean="0">
                <a:ea typeface="Cambria"/>
                <a:cs typeface="Cambria"/>
              </a:rPr>
              <a:t>hat </a:t>
            </a:r>
            <a:r>
              <a:rPr lang="en-GB" sz="3600" dirty="0">
                <a:ea typeface="Cambria"/>
                <a:cs typeface="Cambria"/>
              </a:rPr>
              <a:t>constitutes </a:t>
            </a:r>
            <a:r>
              <a:rPr lang="en-GB" sz="3600" dirty="0" smtClean="0">
                <a:ea typeface="Cambria"/>
                <a:cs typeface="Cambria"/>
              </a:rPr>
              <a:t>evidence?</a:t>
            </a:r>
          </a:p>
          <a:p>
            <a:pPr algn="just">
              <a:spcAft>
                <a:spcPts val="0"/>
              </a:spcAft>
            </a:pPr>
            <a:endParaRPr lang="en-GB" sz="3600" dirty="0" smtClean="0">
              <a:ea typeface="Cambria"/>
              <a:cs typeface="Cambria"/>
            </a:endParaRPr>
          </a:p>
          <a:p>
            <a:pPr marL="571500" indent="-571500" algn="just">
              <a:spcAft>
                <a:spcPts val="0"/>
              </a:spcAft>
              <a:buFont typeface="Arial"/>
              <a:buChar char="•"/>
            </a:pPr>
            <a:r>
              <a:rPr lang="en-GB" sz="3600" dirty="0" smtClean="0">
                <a:ea typeface="Cambria"/>
                <a:cs typeface="Cambria"/>
              </a:rPr>
              <a:t>Who </a:t>
            </a:r>
            <a:r>
              <a:rPr lang="en-GB" sz="3600" dirty="0">
                <a:ea typeface="Cambria"/>
                <a:cs typeface="Cambria"/>
              </a:rPr>
              <a:t>owns the evidence</a:t>
            </a:r>
            <a:r>
              <a:rPr lang="en-GB" sz="3600" dirty="0" smtClean="0">
                <a:ea typeface="Cambria"/>
                <a:cs typeface="Cambria"/>
              </a:rPr>
              <a:t>?</a:t>
            </a:r>
          </a:p>
          <a:p>
            <a:pPr algn="just">
              <a:spcAft>
                <a:spcPts val="0"/>
              </a:spcAft>
            </a:pPr>
            <a:r>
              <a:rPr lang="en-GB" sz="3600" dirty="0">
                <a:ea typeface="Cambria"/>
                <a:cs typeface="Cambria"/>
              </a:rPr>
              <a:t> </a:t>
            </a:r>
          </a:p>
          <a:p>
            <a:pPr marL="571500" indent="-571500" algn="just">
              <a:spcAft>
                <a:spcPts val="0"/>
              </a:spcAft>
              <a:buFont typeface="Arial"/>
              <a:buChar char="•"/>
            </a:pPr>
            <a:r>
              <a:rPr lang="en-GB" sz="3600" dirty="0">
                <a:ea typeface="Cambria"/>
                <a:cs typeface="Cambria"/>
              </a:rPr>
              <a:t>W</a:t>
            </a:r>
            <a:r>
              <a:rPr lang="en-GB" sz="3600" dirty="0" smtClean="0">
                <a:ea typeface="Cambria"/>
                <a:cs typeface="Cambria"/>
              </a:rPr>
              <a:t>hose </a:t>
            </a:r>
            <a:r>
              <a:rPr lang="en-GB" sz="3600" dirty="0">
                <a:ea typeface="Cambria"/>
                <a:cs typeface="Cambria"/>
              </a:rPr>
              <a:t>research  </a:t>
            </a:r>
            <a:r>
              <a:rPr lang="en-GB" sz="3600" dirty="0" smtClean="0">
                <a:ea typeface="Cambria"/>
                <a:cs typeface="Cambria"/>
              </a:rPr>
              <a:t>agenda?</a:t>
            </a:r>
            <a:r>
              <a:rPr lang="en-GB" sz="3600" dirty="0">
                <a:ea typeface="Cambria"/>
                <a:cs typeface="Cambri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32544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3245" y="2094800"/>
            <a:ext cx="7486627" cy="4237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1"/>
            <a:ext cx="7543800" cy="914400"/>
          </a:xfrm>
        </p:spPr>
        <p:txBody>
          <a:bodyPr/>
          <a:lstStyle/>
          <a:p>
            <a:r>
              <a:rPr lang="en-GB" dirty="0" smtClean="0">
                <a:effectLst/>
              </a:rPr>
              <a:t> Conclusion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0912" y="2278752"/>
            <a:ext cx="75789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Some of the key areas that we will be focusing on in future are:-</a:t>
            </a:r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Theorisation of technology enhanced learning</a:t>
            </a:r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Development of research communities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Understanding the role of evidence</a:t>
            </a:r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Articulating the characteristics of research communities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Understanding the importance of space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Exploring the importance of tools, artefacts and creative practices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3275" y="406271"/>
            <a:ext cx="7543800" cy="9144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3275" y="1320671"/>
            <a:ext cx="8321095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/>
              <a:t>Lally, V, and Sclater, M. (2013) The Inter-Life Project: Researching the Potential of Art, Design and Virtual Worlds As a Vehicle for Assisting Young People with Key Life Changes and Transitions.</a:t>
            </a:r>
            <a:r>
              <a:rPr lang="en-US" i="1" dirty="0"/>
              <a:t> British Journal of Guidance and Counselling </a:t>
            </a:r>
            <a:r>
              <a:rPr lang="en-US" dirty="0"/>
              <a:t>41 (3) pp 1-17. </a:t>
            </a:r>
            <a:r>
              <a:rPr lang="en-US" dirty="0">
                <a:hlinkClick r:id="rId2"/>
              </a:rPr>
              <a:t>http://dx.DOI.org/10.1080/03069885.2013.773582 [</a:t>
            </a:r>
            <a:r>
              <a:rPr lang="en-US" i="1" dirty="0">
                <a:hlinkClick r:id="rId2"/>
              </a:rPr>
              <a:t>OPEN ACCESS]</a:t>
            </a:r>
            <a:endParaRPr lang="en-US" dirty="0">
              <a:hlinkClick r:id="rId2"/>
            </a:endParaRPr>
          </a:p>
          <a:p>
            <a:r>
              <a:rPr lang="en-US" dirty="0"/>
              <a:t>Funded by EPSRC/ESRC RES-139-25-0402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Sclater</a:t>
            </a:r>
            <a:r>
              <a:rPr lang="en-US" dirty="0"/>
              <a:t>, M. and Lally, V. (2014)  The Realities of Researching Alongside Virtual Youth in Late Modernity: Creative Practices and Activity Theory. </a:t>
            </a:r>
            <a:r>
              <a:rPr lang="en-US" i="1" dirty="0"/>
              <a:t>Journal of Youth Studies 17 (1) 1-25 </a:t>
            </a:r>
            <a:r>
              <a:rPr lang="en-US" i="1" dirty="0">
                <a:hlinkClick r:id="rId3"/>
              </a:rPr>
              <a:t>http://dx.doi.org/10.1080/13676261.2013.847908#.UmksQRa23fY   [OPEN ACCESS]</a:t>
            </a:r>
            <a:endParaRPr lang="en-US" dirty="0">
              <a:hlinkClick r:id="rId3"/>
            </a:endParaRPr>
          </a:p>
          <a:p>
            <a:r>
              <a:rPr lang="en-US" dirty="0"/>
              <a:t>Funded by EPSRC/ESRC RES-139-25-0402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Sclater, M. and Lally, V. (2013) Virtual Voices: Exploring Creative Practices to Support Life Skills Development among Young People Working in a Virtual World Community. </a:t>
            </a:r>
            <a:r>
              <a:rPr lang="en-US" i="1" dirty="0"/>
              <a:t>International Journal of Art &amp; Design Education</a:t>
            </a:r>
            <a:r>
              <a:rPr lang="en-US" dirty="0"/>
              <a:t>  32 (3) 331–344. </a:t>
            </a:r>
            <a:r>
              <a:rPr lang="en-US" dirty="0">
                <a:hlinkClick r:id="rId4"/>
              </a:rPr>
              <a:t>http://dx.doi.org/10.1111/j.1476-8070.2013.12024.x [</a:t>
            </a:r>
            <a:r>
              <a:rPr lang="en-US" i="1" dirty="0">
                <a:hlinkClick r:id="rId4"/>
              </a:rPr>
              <a:t>OPEN ACCESS</a:t>
            </a:r>
            <a:r>
              <a:rPr lang="en-US" dirty="0">
                <a:hlinkClick r:id="rId4"/>
              </a:rPr>
              <a:t>]</a:t>
            </a:r>
          </a:p>
          <a:p>
            <a:r>
              <a:rPr lang="en-US" dirty="0"/>
              <a:t>Funded by EPSRC/ESRC RES-139-25-0402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9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5879" y="608826"/>
            <a:ext cx="7694822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Lally, V., and M. Sclater, M. (2012) The Inter-Life Project: Inter-cultural Spaces for Young People to Use Creative Practices and Research to Assist with Life Changes and Transition. </a:t>
            </a:r>
            <a:r>
              <a:rPr lang="en-US" i="1" dirty="0"/>
              <a:t> Research in Comparative and International Education </a:t>
            </a:r>
            <a:r>
              <a:rPr lang="en-US" dirty="0"/>
              <a:t>7 (4) 480-502.  </a:t>
            </a:r>
            <a:r>
              <a:rPr lang="en-US" dirty="0">
                <a:hlinkClick r:id="rId2"/>
              </a:rPr>
              <a:t>http://dx.doi.org/10.2304/rcie.2012.7.4.480</a:t>
            </a:r>
          </a:p>
          <a:p>
            <a:r>
              <a:rPr lang="en-US" dirty="0"/>
              <a:t>Funded by EPSRC/ESRC RES-139-25-0402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Ball, S. J. (1995). Intellectuals or technicians? The urgent role of theory in educational studies. </a:t>
            </a:r>
            <a:r>
              <a:rPr lang="en-US" i="1" dirty="0"/>
              <a:t>British Journal of Educational Studies</a:t>
            </a:r>
            <a:r>
              <a:rPr lang="en-US" dirty="0"/>
              <a:t>, </a:t>
            </a:r>
            <a:r>
              <a:rPr lang="en-US" i="1" dirty="0"/>
              <a:t>43</a:t>
            </a:r>
            <a:r>
              <a:rPr lang="en-US" dirty="0"/>
              <a:t>(3), 255-271. doi:10.2307/3121983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solidFill>
                  <a:srgbClr val="FFFFFF"/>
                </a:solidFill>
              </a:rPr>
              <a:t>Engeström, Y. (2009). </a:t>
            </a:r>
            <a:r>
              <a:rPr lang="en-US" i="1" dirty="0">
                <a:solidFill>
                  <a:srgbClr val="FFFFFF"/>
                </a:solidFill>
              </a:rPr>
              <a:t>The future of activity theory: A rough draft. In sannino, A., Daniels, H. &amp; Gutierrez, K.D. (Eds.) Learning and expanding with activity theory</a:t>
            </a:r>
            <a:r>
              <a:rPr lang="en-US" dirty="0">
                <a:solidFill>
                  <a:srgbClr val="FFFFFF"/>
                </a:solidFill>
              </a:rPr>
              <a:t> (pp. 303-328). Cambridge, UK: Cambridge University Press. Retrieved from Google Scholar.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/>
          </a:p>
          <a:p>
            <a:r>
              <a:rPr lang="en-US" dirty="0"/>
              <a:t>Selwyn, N. (2012). Making sense of young people, education and digital technology: The role of sociological theory. </a:t>
            </a:r>
            <a:r>
              <a:rPr lang="en-US" i="1" dirty="0"/>
              <a:t>Oxford Review of Education</a:t>
            </a:r>
            <a:r>
              <a:rPr lang="en-US" dirty="0"/>
              <a:t>, </a:t>
            </a:r>
            <a:r>
              <a:rPr lang="en-US" i="1" dirty="0"/>
              <a:t>38</a:t>
            </a:r>
            <a:r>
              <a:rPr lang="en-US" dirty="0"/>
              <a:t>(1), 81-96. doi:10.1080/03054985.2011.577949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653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8483" y="493246"/>
            <a:ext cx="7543800" cy="914400"/>
          </a:xfrm>
        </p:spPr>
        <p:txBody>
          <a:bodyPr/>
          <a:lstStyle/>
          <a:p>
            <a:r>
              <a:rPr lang="en-US" dirty="0" smtClean="0"/>
              <a:t>Contact Details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8482" y="1791690"/>
            <a:ext cx="81297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 Madeleine Sclater</a:t>
            </a:r>
          </a:p>
          <a:p>
            <a:endParaRPr lang="en-US" sz="3200" dirty="0" smtClean="0"/>
          </a:p>
          <a:p>
            <a:r>
              <a:rPr lang="en-US" sz="3200" dirty="0" smtClean="0"/>
              <a:t>Head of the Graduate School, Glasgow School of Art, Scotland, UK</a:t>
            </a:r>
          </a:p>
          <a:p>
            <a:endParaRPr lang="en-US" sz="3200" dirty="0" smtClean="0"/>
          </a:p>
          <a:p>
            <a:r>
              <a:rPr lang="en-US" sz="3200" dirty="0" smtClean="0"/>
              <a:t>m.sclater@gsa.ac.uk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742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rsevemeet_00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000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959" y="616531"/>
            <a:ext cx="60960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Walking the Plank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2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lying_Fox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5" r="863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631" y="567756"/>
            <a:ext cx="60960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Flying Mr Fox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YS_Page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0" r="-5404"/>
          <a:stretch/>
        </p:blipFill>
        <p:spPr>
          <a:xfrm>
            <a:off x="1652662" y="0"/>
            <a:ext cx="6436680" cy="6657474"/>
          </a:xfrm>
        </p:spPr>
      </p:pic>
    </p:spTree>
    <p:extLst>
      <p:ext uri="{BB962C8B-B14F-4D97-AF65-F5344CB8AC3E}">
        <p14:creationId xmlns:p14="http://schemas.microsoft.com/office/powerpoint/2010/main" val="2306652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JADE_page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509" r="-256" b="-10546"/>
          <a:stretch/>
        </p:blipFill>
        <p:spPr>
          <a:xfrm>
            <a:off x="1513488" y="260925"/>
            <a:ext cx="6419285" cy="7166039"/>
          </a:xfrm>
        </p:spPr>
      </p:pic>
    </p:spTree>
    <p:extLst>
      <p:ext uri="{BB962C8B-B14F-4D97-AF65-F5344CB8AC3E}">
        <p14:creationId xmlns:p14="http://schemas.microsoft.com/office/powerpoint/2010/main" val="135248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JGC_page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2" r="-1338" b="-2226"/>
          <a:stretch/>
        </p:blipFill>
        <p:spPr>
          <a:xfrm>
            <a:off x="1524000" y="0"/>
            <a:ext cx="6055895" cy="6858000"/>
          </a:xfrm>
        </p:spPr>
      </p:pic>
    </p:spTree>
    <p:extLst>
      <p:ext uri="{BB962C8B-B14F-4D97-AF65-F5344CB8AC3E}">
        <p14:creationId xmlns:p14="http://schemas.microsoft.com/office/powerpoint/2010/main" val="4022182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5390179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Sharing_2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6" r="7226"/>
          <a:stretch>
            <a:fillRect/>
          </a:stretch>
        </p:blipFill>
        <p:spPr>
          <a:xfrm>
            <a:off x="-2138947" y="163125"/>
            <a:ext cx="13234736" cy="6935505"/>
          </a:xfrm>
        </p:spPr>
      </p:pic>
      <p:sp>
        <p:nvSpPr>
          <p:cNvPr id="3" name="TextBox 2"/>
          <p:cNvSpPr txBox="1"/>
          <p:nvPr/>
        </p:nvSpPr>
        <p:spPr>
          <a:xfrm>
            <a:off x="148925" y="6273224"/>
            <a:ext cx="86341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Developing codes of conduct, setting agendas</a:t>
            </a:r>
          </a:p>
        </p:txBody>
      </p:sp>
    </p:spTree>
    <p:extLst>
      <p:ext uri="{BB962C8B-B14F-4D97-AF65-F5344CB8AC3E}">
        <p14:creationId xmlns:p14="http://schemas.microsoft.com/office/powerpoint/2010/main" val="21649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8707" y="812800"/>
            <a:ext cx="7543800" cy="914400"/>
          </a:xfrm>
        </p:spPr>
        <p:txBody>
          <a:bodyPr/>
          <a:lstStyle/>
          <a:p>
            <a:r>
              <a:rPr lang="en-US" dirty="0" smtClean="0"/>
              <a:t>Themes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Themes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8707" y="2150532"/>
            <a:ext cx="60790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 </a:t>
            </a:r>
            <a:r>
              <a:rPr lang="en-US" sz="2800" dirty="0" smtClean="0"/>
              <a:t>importance of theory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Community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Tools, Practices and Artefacts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Space</a:t>
            </a:r>
          </a:p>
          <a:p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The role of evidence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46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283</TotalTime>
  <Words>489</Words>
  <Application>Microsoft Macintosh PowerPoint</Application>
  <PresentationFormat>On-screen Show (4:3)</PresentationFormat>
  <Paragraphs>142</Paragraphs>
  <Slides>25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Elemental</vt:lpstr>
      <vt:lpstr>Dr. Madeleine Sclater, Glasgow School of Art, Scotland, UK</vt:lpstr>
      <vt:lpstr>Introduction</vt:lpstr>
      <vt:lpstr>Walking the Plank</vt:lpstr>
      <vt:lpstr>Flying Mr Fox</vt:lpstr>
      <vt:lpstr>PowerPoint Presentation</vt:lpstr>
      <vt:lpstr>PowerPoint Presentation</vt:lpstr>
      <vt:lpstr>PowerPoint Presentation</vt:lpstr>
      <vt:lpstr> </vt:lpstr>
      <vt:lpstr>Themes     Themes</vt:lpstr>
      <vt:lpstr>What is critical Technology Enhanced Learning?</vt:lpstr>
      <vt:lpstr>The Importance of theory </vt:lpstr>
      <vt:lpstr> Yrjö Engstrom</vt:lpstr>
      <vt:lpstr>A representation of Activity Theory</vt:lpstr>
      <vt:lpstr>Community</vt:lpstr>
      <vt:lpstr>Community</vt:lpstr>
      <vt:lpstr>Building Community</vt:lpstr>
      <vt:lpstr>Tools, practices and artefacts</vt:lpstr>
      <vt:lpstr>Tools practices and artefacts image</vt:lpstr>
      <vt:lpstr>Space</vt:lpstr>
      <vt:lpstr>Gathering and Interacting</vt:lpstr>
      <vt:lpstr>The role of evidence</vt:lpstr>
      <vt:lpstr> Conclusion</vt:lpstr>
      <vt:lpstr>References</vt:lpstr>
      <vt:lpstr>PowerPoint Presentation</vt:lpstr>
      <vt:lpstr>Contact Details</vt:lpstr>
    </vt:vector>
  </TitlesOfParts>
  <Company>gsa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Critical: Technology Enhanced Learning and Empowerment in Challenging Times</dc:title>
  <dc:creator>M Sclater</dc:creator>
  <cp:lastModifiedBy>M Sclater</cp:lastModifiedBy>
  <cp:revision>63</cp:revision>
  <dcterms:created xsi:type="dcterms:W3CDTF">2015-03-14T15:21:35Z</dcterms:created>
  <dcterms:modified xsi:type="dcterms:W3CDTF">2016-05-17T16:47:43Z</dcterms:modified>
</cp:coreProperties>
</file>