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8" r:id="rId3"/>
    <p:sldId id="270" r:id="rId4"/>
    <p:sldId id="301" r:id="rId5"/>
    <p:sldId id="296" r:id="rId6"/>
    <p:sldId id="257" r:id="rId7"/>
    <p:sldId id="299" r:id="rId8"/>
    <p:sldId id="259" r:id="rId9"/>
    <p:sldId id="306" r:id="rId10"/>
    <p:sldId id="300" r:id="rId11"/>
    <p:sldId id="258" r:id="rId12"/>
    <p:sldId id="267" r:id="rId13"/>
    <p:sldId id="302" r:id="rId14"/>
    <p:sldId id="261" r:id="rId15"/>
    <p:sldId id="260" r:id="rId16"/>
    <p:sldId id="295" r:id="rId17"/>
    <p:sldId id="305" r:id="rId18"/>
    <p:sldId id="297" r:id="rId19"/>
    <p:sldId id="265" r:id="rId20"/>
    <p:sldId id="268" r:id="rId21"/>
    <p:sldId id="304"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90" autoAdjust="0"/>
  </p:normalViewPr>
  <p:slideViewPr>
    <p:cSldViewPr>
      <p:cViewPr varScale="1">
        <p:scale>
          <a:sx n="82" d="100"/>
          <a:sy n="82" d="100"/>
        </p:scale>
        <p:origin x="-7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9C282-18E5-433A-B2A3-AB6E47084695}" type="datetimeFigureOut">
              <a:rPr lang="en-GB" smtClean="0"/>
              <a:pPr/>
              <a:t>22/07/2013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614F9-7C1C-4433-8200-155D498535D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5F614F9-7C1C-4433-8200-155D498535D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5F614F9-7C1C-4433-8200-155D498535D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4E228-F36D-4E16-849B-F24821F9C1B2}" type="datetimeFigureOut">
              <a:rPr lang="en-GB" smtClean="0"/>
              <a:pPr/>
              <a:t>22/07/2013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05BB1C-7A52-48D8-9120-4BA7D0C341E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4E228-F36D-4E16-849B-F24821F9C1B2}" type="datetimeFigureOut">
              <a:rPr lang="en-GB" smtClean="0"/>
              <a:pPr/>
              <a:t>22/07/2013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5BB1C-7A52-48D8-9120-4BA7D0C341E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ame.jpg"/>
          <p:cNvPicPr>
            <a:picLocks noChangeAspect="1"/>
          </p:cNvPicPr>
          <p:nvPr/>
        </p:nvPicPr>
        <p:blipFill>
          <a:blip r:embed="rId3" cstate="print"/>
          <a:srcRect t="22054" b="22270"/>
          <a:stretch>
            <a:fillRect/>
          </a:stretch>
        </p:blipFill>
        <p:spPr bwMode="auto">
          <a:xfrm>
            <a:off x="5292080" y="5805264"/>
            <a:ext cx="2952328" cy="720080"/>
          </a:xfrm>
          <a:prstGeom prst="rect">
            <a:avLst/>
          </a:prstGeom>
          <a:noFill/>
          <a:ln w="9525">
            <a:noFill/>
            <a:miter lim="800000"/>
            <a:headEnd/>
            <a:tailEnd/>
          </a:ln>
        </p:spPr>
      </p:pic>
      <p:pic>
        <p:nvPicPr>
          <p:cNvPr id="6" name="Picture 5" descr="gsa%20117_5635.jpg"/>
          <p:cNvPicPr>
            <a:picLocks noChangeAspect="1"/>
          </p:cNvPicPr>
          <p:nvPr/>
        </p:nvPicPr>
        <p:blipFill>
          <a:blip r:embed="rId4" cstate="print">
            <a:lum bright="30000"/>
          </a:blip>
          <a:stretch>
            <a:fillRect/>
          </a:stretch>
        </p:blipFill>
        <p:spPr>
          <a:xfrm>
            <a:off x="1187624" y="5877272"/>
            <a:ext cx="2538880" cy="517020"/>
          </a:xfrm>
          <a:prstGeom prst="rect">
            <a:avLst/>
          </a:prstGeom>
        </p:spPr>
      </p:pic>
      <p:sp>
        <p:nvSpPr>
          <p:cNvPr id="7" name="TextBox 6"/>
          <p:cNvSpPr txBox="1"/>
          <p:nvPr/>
        </p:nvSpPr>
        <p:spPr>
          <a:xfrm>
            <a:off x="971600" y="4005064"/>
            <a:ext cx="7200800" cy="1138773"/>
          </a:xfrm>
          <a:prstGeom prst="rect">
            <a:avLst/>
          </a:prstGeom>
          <a:noFill/>
        </p:spPr>
        <p:txBody>
          <a:bodyPr wrap="square" rtlCol="0">
            <a:spAutoFit/>
          </a:bodyPr>
          <a:lstStyle/>
          <a:p>
            <a:pPr algn="ctr"/>
            <a:r>
              <a:rPr lang="en-GB" dirty="0" smtClean="0">
                <a:solidFill>
                  <a:schemeClr val="bg1">
                    <a:lumMod val="50000"/>
                  </a:schemeClr>
                </a:solidFill>
              </a:rPr>
              <a:t>Proposal for the production of Commonwealth Medals – Glasgow 2014</a:t>
            </a:r>
          </a:p>
          <a:p>
            <a:pPr algn="ctr"/>
            <a:r>
              <a:rPr lang="en-GB" b="1" dirty="0" smtClean="0"/>
              <a:t>Option A</a:t>
            </a:r>
          </a:p>
          <a:p>
            <a:pPr algn="ctr"/>
            <a:endParaRPr lang="en-GB" dirty="0" smtClean="0">
              <a:solidFill>
                <a:schemeClr val="bg1">
                  <a:lumMod val="50000"/>
                </a:schemeClr>
              </a:solidFill>
            </a:endParaRPr>
          </a:p>
          <a:p>
            <a:pPr algn="ctr"/>
            <a:r>
              <a:rPr lang="en-GB" sz="1400" dirty="0" err="1" smtClean="0">
                <a:solidFill>
                  <a:schemeClr val="bg1">
                    <a:lumMod val="50000"/>
                  </a:schemeClr>
                </a:solidFill>
              </a:rPr>
              <a:t>Silversmithing</a:t>
            </a:r>
            <a:r>
              <a:rPr lang="en-GB" sz="1400" dirty="0" smtClean="0">
                <a:solidFill>
                  <a:schemeClr val="bg1">
                    <a:lumMod val="50000"/>
                  </a:schemeClr>
                </a:solidFill>
              </a:rPr>
              <a:t> &amp; Jewellery at Glasgow School of Art</a:t>
            </a:r>
            <a:endParaRPr lang="en-GB" sz="1400" dirty="0">
              <a:solidFill>
                <a:schemeClr val="bg1">
                  <a:lumMod val="50000"/>
                </a:schemeClr>
              </a:solidFill>
            </a:endParaRPr>
          </a:p>
        </p:txBody>
      </p:sp>
      <p:pic>
        <p:nvPicPr>
          <p:cNvPr id="8" name="Picture 7" descr="G2014%20logo%20full%20colour_608x376.jpg"/>
          <p:cNvPicPr>
            <a:picLocks noChangeAspect="1"/>
          </p:cNvPicPr>
          <p:nvPr/>
        </p:nvPicPr>
        <p:blipFill>
          <a:blip r:embed="rId5" cstate="print">
            <a:lum/>
          </a:blip>
          <a:stretch>
            <a:fillRect/>
          </a:stretch>
        </p:blipFill>
        <p:spPr>
          <a:xfrm>
            <a:off x="2699792" y="836712"/>
            <a:ext cx="4075346" cy="2520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jpg"/>
          <p:cNvPicPr>
            <a:picLocks noChangeAspect="1"/>
          </p:cNvPicPr>
          <p:nvPr/>
        </p:nvPicPr>
        <p:blipFill>
          <a:blip r:embed="rId2" cstate="print">
            <a:lum bright="10000"/>
          </a:blip>
          <a:srcRect t="65044" r="35135" b="12865"/>
          <a:stretch>
            <a:fillRect/>
          </a:stretch>
        </p:blipFill>
        <p:spPr>
          <a:xfrm>
            <a:off x="1777831" y="2613162"/>
            <a:ext cx="5700633" cy="1800200"/>
          </a:xfrm>
          <a:prstGeom prst="rect">
            <a:avLst/>
          </a:prstGeom>
        </p:spPr>
      </p:pic>
      <p:sp>
        <p:nvSpPr>
          <p:cNvPr id="4" name="TextBox 3"/>
          <p:cNvSpPr txBox="1"/>
          <p:nvPr/>
        </p:nvSpPr>
        <p:spPr>
          <a:xfrm>
            <a:off x="1763688" y="2852936"/>
            <a:ext cx="5544616" cy="923330"/>
          </a:xfrm>
          <a:prstGeom prst="rect">
            <a:avLst/>
          </a:prstGeom>
          <a:noFill/>
        </p:spPr>
        <p:txBody>
          <a:bodyPr wrap="square" rtlCol="0">
            <a:spAutoFit/>
          </a:bodyPr>
          <a:lstStyle/>
          <a:p>
            <a:pPr algn="ctr"/>
            <a:r>
              <a:rPr lang="en-GB" b="1" dirty="0" smtClean="0">
                <a:solidFill>
                  <a:schemeClr val="bg1">
                    <a:lumMod val="50000"/>
                  </a:schemeClr>
                </a:solidFill>
              </a:rPr>
              <a:t>‘Hand Crafted In Scotland’</a:t>
            </a:r>
          </a:p>
          <a:p>
            <a:pPr algn="ctr"/>
            <a:endParaRPr lang="en-GB" dirty="0" smtClean="0">
              <a:solidFill>
                <a:schemeClr val="bg1">
                  <a:lumMod val="50000"/>
                </a:schemeClr>
              </a:solidFill>
            </a:endParaRPr>
          </a:p>
          <a:p>
            <a:pPr algn="ctr"/>
            <a:r>
              <a:rPr lang="en-GB" dirty="0" smtClean="0">
                <a:solidFill>
                  <a:schemeClr val="bg1">
                    <a:lumMod val="50000"/>
                  </a:schemeClr>
                </a:solidFill>
              </a:rPr>
              <a:t>The Design And Production Team</a:t>
            </a:r>
            <a:endParaRPr lang="en-GB" dirty="0">
              <a:solidFill>
                <a:schemeClr val="bg1">
                  <a:lumMod val="50000"/>
                </a:schemeClr>
              </a:solidFill>
            </a:endParaRPr>
          </a:p>
        </p:txBody>
      </p:sp>
      <p:sp>
        <p:nvSpPr>
          <p:cNvPr id="5" name="TextBox 4"/>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7</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332656"/>
            <a:ext cx="5688632" cy="369332"/>
          </a:xfrm>
          <a:prstGeom prst="rect">
            <a:avLst/>
          </a:prstGeom>
          <a:noFill/>
        </p:spPr>
        <p:txBody>
          <a:bodyPr wrap="square" rtlCol="0">
            <a:spAutoFit/>
          </a:bodyPr>
          <a:lstStyle/>
          <a:p>
            <a:r>
              <a:rPr lang="en-GB" dirty="0" smtClean="0">
                <a:solidFill>
                  <a:schemeClr val="bg1">
                    <a:lumMod val="50000"/>
                  </a:schemeClr>
                </a:solidFill>
              </a:rPr>
              <a:t>Team Behind Production</a:t>
            </a:r>
            <a:endParaRPr lang="en-GB" dirty="0">
              <a:solidFill>
                <a:schemeClr val="bg1">
                  <a:lumMod val="50000"/>
                </a:schemeClr>
              </a:solidFill>
            </a:endParaRPr>
          </a:p>
        </p:txBody>
      </p:sp>
      <p:sp>
        <p:nvSpPr>
          <p:cNvPr id="5" name="TextBox 4"/>
          <p:cNvSpPr txBox="1"/>
          <p:nvPr/>
        </p:nvSpPr>
        <p:spPr>
          <a:xfrm>
            <a:off x="2987824" y="2204864"/>
            <a:ext cx="5472608" cy="3754874"/>
          </a:xfrm>
          <a:prstGeom prst="rect">
            <a:avLst/>
          </a:prstGeom>
          <a:noFill/>
        </p:spPr>
        <p:txBody>
          <a:bodyPr wrap="square" rtlCol="0">
            <a:spAutoFit/>
          </a:bodyPr>
          <a:lstStyle/>
          <a:p>
            <a:pPr algn="just"/>
            <a:r>
              <a:rPr lang="en-GB" sz="1400" b="1" dirty="0" smtClean="0">
                <a:solidFill>
                  <a:schemeClr val="bg1">
                    <a:lumMod val="50000"/>
                  </a:schemeClr>
                </a:solidFill>
              </a:rPr>
              <a:t>Jonathan Mathew Boyd</a:t>
            </a:r>
            <a:r>
              <a:rPr lang="en-GB" sz="1400" dirty="0" smtClean="0">
                <a:solidFill>
                  <a:schemeClr val="bg1">
                    <a:lumMod val="50000"/>
                  </a:schemeClr>
                </a:solidFill>
              </a:rPr>
              <a:t>, recently awarded recognition as one of Europe’s leading young Applied Artists by the Bavarian Crafts Council, works and lives in Glasgow. From his studio in the heart of the </a:t>
            </a:r>
            <a:r>
              <a:rPr lang="en-GB" sz="1400" dirty="0" err="1" smtClean="0">
                <a:solidFill>
                  <a:schemeClr val="bg1">
                    <a:lumMod val="50000"/>
                  </a:schemeClr>
                </a:solidFill>
              </a:rPr>
              <a:t>Barrowlands</a:t>
            </a:r>
            <a:r>
              <a:rPr lang="en-GB" sz="1400" dirty="0" smtClean="0">
                <a:solidFill>
                  <a:schemeClr val="bg1">
                    <a:lumMod val="50000"/>
                  </a:schemeClr>
                </a:solidFill>
              </a:rPr>
              <a:t> he produces jewellery and object d’art which are exhibited internationally. A graduate of both GSA (2006) and the Royal College of Art (2009), Jonathan’s works celebrate and question the relationships that exists between object language and the person. He has won multiple awards and recognition for his works.</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pic>
        <p:nvPicPr>
          <p:cNvPr id="6" name="Picture 3" descr="golmiths poster.jpg"/>
          <p:cNvPicPr>
            <a:picLocks noChangeAspect="1"/>
          </p:cNvPicPr>
          <p:nvPr/>
        </p:nvPicPr>
        <p:blipFill>
          <a:blip r:embed="rId2" cstate="print"/>
          <a:srcRect l="6881" t="4221" r="5182" b="27741"/>
          <a:stretch>
            <a:fillRect/>
          </a:stretch>
        </p:blipFill>
        <p:spPr bwMode="auto">
          <a:xfrm>
            <a:off x="467544" y="2132856"/>
            <a:ext cx="1872208" cy="1944216"/>
          </a:xfrm>
          <a:prstGeom prst="rect">
            <a:avLst/>
          </a:prstGeom>
          <a:noFill/>
          <a:ln w="9525">
            <a:noFill/>
            <a:miter lim="800000"/>
            <a:headEnd/>
            <a:tailEnd/>
          </a:ln>
        </p:spPr>
      </p:pic>
      <p:pic>
        <p:nvPicPr>
          <p:cNvPr id="7" name="Picture 2" descr="h3.png"/>
          <p:cNvPicPr>
            <a:picLocks noChangeAspect="1"/>
          </p:cNvPicPr>
          <p:nvPr/>
        </p:nvPicPr>
        <p:blipFill>
          <a:blip r:embed="rId3" cstate="print"/>
          <a:srcRect l="8873" t="8959" b="18568"/>
          <a:stretch>
            <a:fillRect/>
          </a:stretch>
        </p:blipFill>
        <p:spPr bwMode="auto">
          <a:xfrm>
            <a:off x="467544" y="4509120"/>
            <a:ext cx="1872208" cy="1872208"/>
          </a:xfrm>
          <a:prstGeom prst="rect">
            <a:avLst/>
          </a:prstGeom>
          <a:noFill/>
          <a:ln w="9525">
            <a:noFill/>
            <a:miter lim="800000"/>
            <a:headEnd/>
            <a:tailEnd/>
          </a:ln>
        </p:spPr>
      </p:pic>
      <p:sp>
        <p:nvSpPr>
          <p:cNvPr id="8" name="TextBox 7"/>
          <p:cNvSpPr txBox="1"/>
          <p:nvPr/>
        </p:nvSpPr>
        <p:spPr>
          <a:xfrm>
            <a:off x="2987824" y="4509120"/>
            <a:ext cx="5544616" cy="1815882"/>
          </a:xfrm>
          <a:prstGeom prst="rect">
            <a:avLst/>
          </a:prstGeom>
          <a:noFill/>
        </p:spPr>
        <p:txBody>
          <a:bodyPr wrap="square" rtlCol="0">
            <a:spAutoFit/>
          </a:bodyPr>
          <a:lstStyle/>
          <a:p>
            <a:pPr algn="just"/>
            <a:r>
              <a:rPr lang="en-GB" sz="1400" b="1" dirty="0" smtClean="0">
                <a:solidFill>
                  <a:schemeClr val="bg1">
                    <a:lumMod val="50000"/>
                  </a:schemeClr>
                </a:solidFill>
              </a:rPr>
              <a:t>Helen Marriott</a:t>
            </a:r>
            <a:r>
              <a:rPr lang="en-GB" sz="1400" dirty="0">
                <a:solidFill>
                  <a:schemeClr val="bg1">
                    <a:lumMod val="50000"/>
                  </a:schemeClr>
                </a:solidFill>
              </a:rPr>
              <a:t> </a:t>
            </a:r>
            <a:r>
              <a:rPr lang="en-GB" sz="1400" dirty="0" smtClean="0">
                <a:solidFill>
                  <a:schemeClr val="bg1">
                    <a:lumMod val="50000"/>
                  </a:schemeClr>
                </a:solidFill>
              </a:rPr>
              <a:t>graduated from GSA and the Royal College of Art. From her studio in Glasgow Helen has a </a:t>
            </a:r>
            <a:r>
              <a:rPr lang="en-GB" sz="1400" dirty="0" err="1" smtClean="0">
                <a:solidFill>
                  <a:schemeClr val="bg1">
                    <a:lumMod val="50000"/>
                  </a:schemeClr>
                </a:solidFill>
              </a:rPr>
              <a:t>Silversmithing</a:t>
            </a:r>
            <a:r>
              <a:rPr lang="en-GB" sz="1400" dirty="0" smtClean="0">
                <a:solidFill>
                  <a:schemeClr val="bg1">
                    <a:lumMod val="50000"/>
                  </a:schemeClr>
                </a:solidFill>
              </a:rPr>
              <a:t> and teaching career that has spanned thirty years. Helen has made items of silverware that have been shown internationally as well as creating and designing many private and public commissions. Her works resides in collections in Glasgow Museums, 10 Downing Street, Bute House, The Incorporation of Goldsmiths of the City of Edinburgh and The Worshipful Company of Goldsmiths in London.</a:t>
            </a:r>
            <a:endParaRPr lang="en-GB" sz="1400" dirty="0">
              <a:solidFill>
                <a:schemeClr val="bg1">
                  <a:lumMod val="50000"/>
                </a:schemeClr>
              </a:solidFill>
            </a:endParaRPr>
          </a:p>
        </p:txBody>
      </p:sp>
      <p:sp>
        <p:nvSpPr>
          <p:cNvPr id="9" name="TextBox 8"/>
          <p:cNvSpPr txBox="1"/>
          <p:nvPr/>
        </p:nvSpPr>
        <p:spPr>
          <a:xfrm>
            <a:off x="323528" y="764704"/>
            <a:ext cx="8136904" cy="646331"/>
          </a:xfrm>
          <a:prstGeom prst="rect">
            <a:avLst/>
          </a:prstGeom>
          <a:noFill/>
        </p:spPr>
        <p:txBody>
          <a:bodyPr wrap="square" rtlCol="0">
            <a:spAutoFit/>
          </a:bodyPr>
          <a:lstStyle/>
          <a:p>
            <a:pPr algn="just"/>
            <a:r>
              <a:rPr lang="en-GB" sz="1200" dirty="0" smtClean="0">
                <a:solidFill>
                  <a:schemeClr val="bg1">
                    <a:lumMod val="50000"/>
                  </a:schemeClr>
                </a:solidFill>
              </a:rPr>
              <a:t>The academic staff and the proposed team behind the construction of the Commonwealth medals are some of Scotland's most celebrated and exhibited Applied Artists and Jewellers.  Each member of staff bringing a unique set of skills and outlook to the department and this project. All members of staff are Scottish and work and live in Scotland.</a:t>
            </a:r>
            <a:endParaRPr lang="en-GB" sz="1200" dirty="0">
              <a:solidFill>
                <a:schemeClr val="bg1">
                  <a:lumMod val="50000"/>
                </a:schemeClr>
              </a:solidFill>
            </a:endParaRPr>
          </a:p>
        </p:txBody>
      </p:sp>
      <p:sp>
        <p:nvSpPr>
          <p:cNvPr id="10" name="TextBox 9"/>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8</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ophy - General View.jpg"/>
          <p:cNvPicPr>
            <a:picLocks noChangeAspect="1"/>
          </p:cNvPicPr>
          <p:nvPr/>
        </p:nvPicPr>
        <p:blipFill>
          <a:blip r:embed="rId2" cstate="print"/>
          <a:srcRect l="3846" r="3846"/>
          <a:stretch>
            <a:fillRect/>
          </a:stretch>
        </p:blipFill>
        <p:spPr bwMode="auto">
          <a:xfrm>
            <a:off x="611560" y="4941168"/>
            <a:ext cx="910901" cy="1512168"/>
          </a:xfrm>
          <a:prstGeom prst="rect">
            <a:avLst/>
          </a:prstGeom>
          <a:noFill/>
          <a:ln w="9525">
            <a:noFill/>
            <a:miter lim="800000"/>
            <a:headEnd/>
            <a:tailEnd/>
          </a:ln>
        </p:spPr>
      </p:pic>
      <p:pic>
        <p:nvPicPr>
          <p:cNvPr id="5" name="Picture 5" descr="Trophy - Detail.jpg"/>
          <p:cNvPicPr>
            <a:picLocks noChangeAspect="1"/>
          </p:cNvPicPr>
          <p:nvPr/>
        </p:nvPicPr>
        <p:blipFill>
          <a:blip r:embed="rId3" cstate="print"/>
          <a:srcRect l="7418" r="18400"/>
          <a:stretch>
            <a:fillRect/>
          </a:stretch>
        </p:blipFill>
        <p:spPr bwMode="auto">
          <a:xfrm>
            <a:off x="1547664" y="4941168"/>
            <a:ext cx="759084" cy="1512168"/>
          </a:xfrm>
          <a:prstGeom prst="rect">
            <a:avLst/>
          </a:prstGeom>
          <a:noFill/>
          <a:ln w="9525">
            <a:noFill/>
            <a:miter lim="800000"/>
            <a:headEnd/>
            <a:tailEnd/>
          </a:ln>
        </p:spPr>
      </p:pic>
      <p:pic>
        <p:nvPicPr>
          <p:cNvPr id="7" name="Picture 5" descr="round ikebana brooch with gold leaves"/>
          <p:cNvPicPr>
            <a:picLocks noGrp="1" noChangeAspect="1" noChangeArrowheads="1"/>
          </p:cNvPicPr>
          <p:nvPr>
            <p:ph idx="1"/>
          </p:nvPr>
        </p:nvPicPr>
        <p:blipFill>
          <a:blip r:embed="rId4" cstate="print"/>
          <a:srcRect/>
          <a:stretch>
            <a:fillRect/>
          </a:stretch>
        </p:blipFill>
        <p:spPr>
          <a:xfrm>
            <a:off x="611560" y="548678"/>
            <a:ext cx="1800200" cy="1704541"/>
          </a:xfrm>
        </p:spPr>
      </p:pic>
      <p:sp>
        <p:nvSpPr>
          <p:cNvPr id="8" name="TextBox 7"/>
          <p:cNvSpPr txBox="1"/>
          <p:nvPr/>
        </p:nvSpPr>
        <p:spPr>
          <a:xfrm>
            <a:off x="2843808" y="4941168"/>
            <a:ext cx="5616624" cy="1600438"/>
          </a:xfrm>
          <a:prstGeom prst="rect">
            <a:avLst/>
          </a:prstGeom>
          <a:noFill/>
        </p:spPr>
        <p:txBody>
          <a:bodyPr wrap="square" rtlCol="0">
            <a:spAutoFit/>
          </a:bodyPr>
          <a:lstStyle/>
          <a:p>
            <a:pPr algn="just"/>
            <a:r>
              <a:rPr lang="en-GB" sz="1400" b="1" dirty="0" smtClean="0">
                <a:solidFill>
                  <a:schemeClr val="bg1">
                    <a:lumMod val="50000"/>
                  </a:schemeClr>
                </a:solidFill>
              </a:rPr>
              <a:t>Nigel Munro. </a:t>
            </a:r>
            <a:r>
              <a:rPr lang="en-GB" sz="1400" dirty="0" smtClean="0">
                <a:solidFill>
                  <a:schemeClr val="bg1">
                    <a:lumMod val="50000"/>
                  </a:schemeClr>
                </a:solidFill>
              </a:rPr>
              <a:t>For over twenty years Nigel has worked in the capacity of senior technician within the </a:t>
            </a:r>
            <a:r>
              <a:rPr lang="en-GB" sz="1400" dirty="0" err="1" smtClean="0">
                <a:solidFill>
                  <a:schemeClr val="bg1">
                    <a:lumMod val="50000"/>
                  </a:schemeClr>
                </a:solidFill>
              </a:rPr>
              <a:t>Silversmithing</a:t>
            </a:r>
            <a:r>
              <a:rPr lang="en-GB" sz="1400" dirty="0" smtClean="0">
                <a:solidFill>
                  <a:schemeClr val="bg1">
                    <a:lumMod val="50000"/>
                  </a:schemeClr>
                </a:solidFill>
              </a:rPr>
              <a:t> and Jewellery department. Guiding and instructing hundreds of graduates at Glasgow School of Art this influence has helped many students to become Scotland's leading practitioners in the fields of the Applied Arts. Drawing on years of experience working within the jewellery trade Nigel's practical and technical knowledge is second to none. </a:t>
            </a:r>
            <a:endParaRPr lang="en-GB" sz="1400" dirty="0">
              <a:solidFill>
                <a:schemeClr val="bg1">
                  <a:lumMod val="50000"/>
                </a:schemeClr>
              </a:solidFill>
            </a:endParaRPr>
          </a:p>
        </p:txBody>
      </p:sp>
      <p:sp>
        <p:nvSpPr>
          <p:cNvPr id="9" name="TextBox 8"/>
          <p:cNvSpPr txBox="1"/>
          <p:nvPr/>
        </p:nvSpPr>
        <p:spPr>
          <a:xfrm>
            <a:off x="2843808" y="404664"/>
            <a:ext cx="5678220" cy="2031325"/>
          </a:xfrm>
          <a:prstGeom prst="rect">
            <a:avLst/>
          </a:prstGeom>
          <a:noFill/>
        </p:spPr>
        <p:txBody>
          <a:bodyPr wrap="square" rtlCol="0">
            <a:spAutoFit/>
          </a:bodyPr>
          <a:lstStyle/>
          <a:p>
            <a:pPr algn="just"/>
            <a:r>
              <a:rPr lang="en-GB" sz="1400" b="1" dirty="0" smtClean="0">
                <a:solidFill>
                  <a:schemeClr val="bg1">
                    <a:lumMod val="50000"/>
                  </a:schemeClr>
                </a:solidFill>
              </a:rPr>
              <a:t>Anna Gordon</a:t>
            </a:r>
            <a:r>
              <a:rPr lang="en-GB" sz="1400" dirty="0" smtClean="0">
                <a:solidFill>
                  <a:schemeClr val="bg1">
                    <a:lumMod val="50000"/>
                  </a:schemeClr>
                </a:solidFill>
              </a:rPr>
              <a:t>, graduated from Edinburgh College of Art  in 1993 and works alongside Helen Marriott as Head of Department in the </a:t>
            </a:r>
            <a:r>
              <a:rPr lang="en-GB" sz="1400" dirty="0" err="1" smtClean="0">
                <a:solidFill>
                  <a:schemeClr val="bg1">
                    <a:lumMod val="50000"/>
                  </a:schemeClr>
                </a:solidFill>
              </a:rPr>
              <a:t>Silversmithing</a:t>
            </a:r>
            <a:r>
              <a:rPr lang="en-GB" sz="1400" dirty="0" smtClean="0">
                <a:solidFill>
                  <a:schemeClr val="bg1">
                    <a:lumMod val="50000"/>
                  </a:schemeClr>
                </a:solidFill>
              </a:rPr>
              <a:t> and Jewellery Department. Anna has worked as a tutor at Glasgow and Edinburgh colleges of Art for twenty years teaching and influencing some of Scotland's brightest new talents in jewellery. Anna’s  jewellery is exhibited worldwide and an in a varied and extensive career she has worked for as a designer for Habitat and the National Library for Women and also has works in several public collections at the Royal Scottish National Museum, Crafts Council, Goldsmiths Hall and Cleveland Crafts Centre. </a:t>
            </a:r>
            <a:endParaRPr lang="en-GB" sz="1400" dirty="0">
              <a:solidFill>
                <a:schemeClr val="bg1">
                  <a:lumMod val="50000"/>
                </a:schemeClr>
              </a:solidFill>
            </a:endParaRPr>
          </a:p>
        </p:txBody>
      </p:sp>
      <p:sp>
        <p:nvSpPr>
          <p:cNvPr id="10" name="TextBox 9"/>
          <p:cNvSpPr txBox="1"/>
          <p:nvPr/>
        </p:nvSpPr>
        <p:spPr>
          <a:xfrm>
            <a:off x="2843809" y="2780928"/>
            <a:ext cx="5616623" cy="1600438"/>
          </a:xfrm>
          <a:prstGeom prst="rect">
            <a:avLst/>
          </a:prstGeom>
          <a:noFill/>
        </p:spPr>
        <p:txBody>
          <a:bodyPr wrap="square" rtlCol="0">
            <a:spAutoFit/>
          </a:bodyPr>
          <a:lstStyle/>
          <a:p>
            <a:pPr algn="just"/>
            <a:r>
              <a:rPr lang="en-GB" sz="1400" b="1" dirty="0" smtClean="0">
                <a:solidFill>
                  <a:schemeClr val="bg1">
                    <a:lumMod val="50000"/>
                  </a:schemeClr>
                </a:solidFill>
              </a:rPr>
              <a:t>Andrew Lamb </a:t>
            </a:r>
            <a:r>
              <a:rPr lang="en-GB" sz="1400" dirty="0" smtClean="0">
                <a:solidFill>
                  <a:schemeClr val="bg1">
                    <a:lumMod val="50000"/>
                  </a:schemeClr>
                </a:solidFill>
              </a:rPr>
              <a:t>graduated from Edinburgh College of Art in 2000 and the Royal College of Art in 2004. Often described as ‘one of the finest young metalworkers/jewellers of his generation’. Through the use of fine </a:t>
            </a:r>
            <a:r>
              <a:rPr lang="en-GB" sz="1400" dirty="0" err="1" smtClean="0">
                <a:solidFill>
                  <a:schemeClr val="bg1">
                    <a:lumMod val="50000"/>
                  </a:schemeClr>
                </a:solidFill>
              </a:rPr>
              <a:t>lenticular</a:t>
            </a:r>
            <a:r>
              <a:rPr lang="en-GB" sz="1400" dirty="0" smtClean="0">
                <a:solidFill>
                  <a:schemeClr val="bg1">
                    <a:lumMod val="50000"/>
                  </a:schemeClr>
                </a:solidFill>
              </a:rPr>
              <a:t> patterning Andrew creates jewellery that create striking, yet delicately shaped pieces which appear to shift and change as the eye moves across them. Andrew has received enormous recognition for his work including the prestigious 2011  Arts Foundation Fellowship Award. </a:t>
            </a:r>
            <a:endParaRPr lang="en-GB" sz="1400" dirty="0">
              <a:solidFill>
                <a:schemeClr val="bg1">
                  <a:lumMod val="50000"/>
                </a:schemeClr>
              </a:solidFill>
            </a:endParaRPr>
          </a:p>
        </p:txBody>
      </p:sp>
      <p:pic>
        <p:nvPicPr>
          <p:cNvPr id="11" name="Picture 3" descr="photo 5.JPG"/>
          <p:cNvPicPr>
            <a:picLocks noChangeAspect="1"/>
          </p:cNvPicPr>
          <p:nvPr/>
        </p:nvPicPr>
        <p:blipFill>
          <a:blip r:embed="rId5" cstate="print"/>
          <a:srcRect l="72050" r="12200"/>
          <a:stretch>
            <a:fillRect/>
          </a:stretch>
        </p:blipFill>
        <p:spPr bwMode="auto">
          <a:xfrm>
            <a:off x="755576" y="2708920"/>
            <a:ext cx="1584176" cy="1798638"/>
          </a:xfrm>
          <a:prstGeom prst="rect">
            <a:avLst/>
          </a:prstGeom>
          <a:noFill/>
          <a:ln w="9525">
            <a:noFill/>
            <a:miter lim="800000"/>
            <a:headEnd/>
            <a:tailEnd/>
          </a:ln>
        </p:spPr>
      </p:pic>
      <p:sp>
        <p:nvSpPr>
          <p:cNvPr id="13" name="TextBox 12"/>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9</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jpg"/>
          <p:cNvPicPr>
            <a:picLocks noChangeAspect="1"/>
          </p:cNvPicPr>
          <p:nvPr/>
        </p:nvPicPr>
        <p:blipFill>
          <a:blip r:embed="rId2" cstate="print">
            <a:lum bright="10000"/>
          </a:blip>
          <a:srcRect t="84681"/>
          <a:stretch>
            <a:fillRect/>
          </a:stretch>
        </p:blipFill>
        <p:spPr>
          <a:xfrm>
            <a:off x="179512" y="2780928"/>
            <a:ext cx="8617588" cy="1224136"/>
          </a:xfrm>
          <a:prstGeom prst="rect">
            <a:avLst/>
          </a:prstGeom>
        </p:spPr>
      </p:pic>
      <p:sp>
        <p:nvSpPr>
          <p:cNvPr id="5" name="TextBox 4"/>
          <p:cNvSpPr txBox="1"/>
          <p:nvPr/>
        </p:nvSpPr>
        <p:spPr>
          <a:xfrm>
            <a:off x="1115616" y="3140968"/>
            <a:ext cx="6552728" cy="369332"/>
          </a:xfrm>
          <a:prstGeom prst="rect">
            <a:avLst/>
          </a:prstGeom>
          <a:noFill/>
        </p:spPr>
        <p:txBody>
          <a:bodyPr wrap="square" rtlCol="0">
            <a:spAutoFit/>
          </a:bodyPr>
          <a:lstStyle/>
          <a:p>
            <a:pPr algn="ctr"/>
            <a:r>
              <a:rPr lang="en-GB" dirty="0" smtClean="0">
                <a:solidFill>
                  <a:schemeClr val="bg1">
                    <a:lumMod val="50000"/>
                  </a:schemeClr>
                </a:solidFill>
              </a:rPr>
              <a:t>Our Facilities and The Process of Medal Making</a:t>
            </a:r>
            <a:endParaRPr lang="en-GB" dirty="0">
              <a:solidFill>
                <a:schemeClr val="bg1">
                  <a:lumMod val="50000"/>
                </a:schemeClr>
              </a:solidFill>
            </a:endParaRPr>
          </a:p>
        </p:txBody>
      </p:sp>
      <p:sp>
        <p:nvSpPr>
          <p:cNvPr id="4" name="TextBox 3"/>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10</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424936" cy="369332"/>
          </a:xfrm>
          <a:prstGeom prst="rect">
            <a:avLst/>
          </a:prstGeom>
          <a:noFill/>
        </p:spPr>
        <p:txBody>
          <a:bodyPr wrap="square" rtlCol="0">
            <a:spAutoFit/>
          </a:bodyPr>
          <a:lstStyle/>
          <a:p>
            <a:r>
              <a:rPr lang="en-GB" dirty="0" smtClean="0">
                <a:solidFill>
                  <a:schemeClr val="bg1">
                    <a:lumMod val="50000"/>
                  </a:schemeClr>
                </a:solidFill>
              </a:rPr>
              <a:t>School Facilities</a:t>
            </a:r>
            <a:endParaRPr lang="en-GB" dirty="0">
              <a:solidFill>
                <a:schemeClr val="bg1">
                  <a:lumMod val="50000"/>
                </a:schemeClr>
              </a:solidFill>
            </a:endParaRPr>
          </a:p>
        </p:txBody>
      </p:sp>
      <p:pic>
        <p:nvPicPr>
          <p:cNvPr id="5" name="Picture 4" descr="photo 1.JPG"/>
          <p:cNvPicPr>
            <a:picLocks noChangeAspect="1"/>
          </p:cNvPicPr>
          <p:nvPr/>
        </p:nvPicPr>
        <p:blipFill>
          <a:blip r:embed="rId2" cstate="print">
            <a:grayscl/>
          </a:blip>
          <a:srcRect l="8889" r="2222"/>
          <a:stretch>
            <a:fillRect/>
          </a:stretch>
        </p:blipFill>
        <p:spPr>
          <a:xfrm rot="5400000">
            <a:off x="208848" y="951392"/>
            <a:ext cx="2389599" cy="2016224"/>
          </a:xfrm>
          <a:prstGeom prst="rect">
            <a:avLst/>
          </a:prstGeom>
        </p:spPr>
      </p:pic>
      <p:pic>
        <p:nvPicPr>
          <p:cNvPr id="7" name="Picture 6" descr="photo 5.JPG"/>
          <p:cNvPicPr>
            <a:picLocks noChangeAspect="1"/>
          </p:cNvPicPr>
          <p:nvPr/>
        </p:nvPicPr>
        <p:blipFill>
          <a:blip r:embed="rId3" cstate="print">
            <a:grayscl/>
          </a:blip>
          <a:srcRect l="5704" t="32281" r="26966" b="11019"/>
          <a:stretch>
            <a:fillRect/>
          </a:stretch>
        </p:blipFill>
        <p:spPr>
          <a:xfrm rot="5400000">
            <a:off x="5542213" y="4547019"/>
            <a:ext cx="2160238" cy="1364360"/>
          </a:xfrm>
          <a:prstGeom prst="rect">
            <a:avLst/>
          </a:prstGeom>
        </p:spPr>
      </p:pic>
      <p:pic>
        <p:nvPicPr>
          <p:cNvPr id="6" name="Picture 5" descr="photo 3.JPG"/>
          <p:cNvPicPr>
            <a:picLocks noChangeAspect="1"/>
          </p:cNvPicPr>
          <p:nvPr/>
        </p:nvPicPr>
        <p:blipFill>
          <a:blip r:embed="rId4" cstate="print">
            <a:grayscl/>
          </a:blip>
          <a:srcRect l="6685" t="4924" r="4181" b="8913"/>
          <a:stretch>
            <a:fillRect/>
          </a:stretch>
        </p:blipFill>
        <p:spPr>
          <a:xfrm rot="5400000">
            <a:off x="6867255" y="4446113"/>
            <a:ext cx="2160240" cy="1566174"/>
          </a:xfrm>
          <a:prstGeom prst="rect">
            <a:avLst/>
          </a:prstGeom>
        </p:spPr>
      </p:pic>
      <p:pic>
        <p:nvPicPr>
          <p:cNvPr id="8" name="Picture 7" descr="photo 6.JPG"/>
          <p:cNvPicPr>
            <a:picLocks noChangeAspect="1"/>
          </p:cNvPicPr>
          <p:nvPr/>
        </p:nvPicPr>
        <p:blipFill>
          <a:blip r:embed="rId5" cstate="print">
            <a:grayscl/>
          </a:blip>
          <a:stretch>
            <a:fillRect/>
          </a:stretch>
        </p:blipFill>
        <p:spPr>
          <a:xfrm>
            <a:off x="2555776" y="764704"/>
            <a:ext cx="3096344" cy="2376264"/>
          </a:xfrm>
          <a:prstGeom prst="rect">
            <a:avLst/>
          </a:prstGeom>
        </p:spPr>
      </p:pic>
      <p:sp>
        <p:nvSpPr>
          <p:cNvPr id="11" name="TextBox 10"/>
          <p:cNvSpPr txBox="1"/>
          <p:nvPr/>
        </p:nvSpPr>
        <p:spPr>
          <a:xfrm>
            <a:off x="5868144" y="692696"/>
            <a:ext cx="2952328" cy="2893100"/>
          </a:xfrm>
          <a:prstGeom prst="rect">
            <a:avLst/>
          </a:prstGeom>
          <a:noFill/>
        </p:spPr>
        <p:txBody>
          <a:bodyPr wrap="square" rtlCol="0">
            <a:spAutoFit/>
          </a:bodyPr>
          <a:lstStyle/>
          <a:p>
            <a:r>
              <a:rPr lang="en-GB" sz="1400" b="1" dirty="0" smtClean="0">
                <a:solidFill>
                  <a:schemeClr val="bg1">
                    <a:lumMod val="50000"/>
                  </a:schemeClr>
                </a:solidFill>
              </a:rPr>
              <a:t>Solidscape and Benches</a:t>
            </a:r>
          </a:p>
          <a:p>
            <a:pPr algn="just"/>
            <a:r>
              <a:rPr lang="en-GB" sz="1400" dirty="0" smtClean="0">
                <a:solidFill>
                  <a:schemeClr val="bg1">
                    <a:lumMod val="50000"/>
                  </a:schemeClr>
                </a:solidFill>
              </a:rPr>
              <a:t>Besides old fashioned benches where the majority of our metal work and jewellery is fashioned the department also houses as brand-new Solidscape 3ZPro. One of the most defined and high resolution 3D printers on the market. Able to print at a resolution of 0.00254mm (finer than a hair) The Solidscape would be used to make master medals from which moulds would be taken. They would have a high quality finish.</a:t>
            </a:r>
            <a:endParaRPr lang="en-GB" sz="1400" dirty="0">
              <a:solidFill>
                <a:schemeClr val="bg1">
                  <a:lumMod val="50000"/>
                </a:schemeClr>
              </a:solidFill>
            </a:endParaRPr>
          </a:p>
        </p:txBody>
      </p:sp>
      <p:sp>
        <p:nvSpPr>
          <p:cNvPr id="12" name="TextBox 11"/>
          <p:cNvSpPr txBox="1"/>
          <p:nvPr/>
        </p:nvSpPr>
        <p:spPr>
          <a:xfrm>
            <a:off x="323528" y="3861048"/>
            <a:ext cx="5328592" cy="2462213"/>
          </a:xfrm>
          <a:prstGeom prst="rect">
            <a:avLst/>
          </a:prstGeom>
          <a:noFill/>
        </p:spPr>
        <p:txBody>
          <a:bodyPr wrap="square" rtlCol="0">
            <a:spAutoFit/>
          </a:bodyPr>
          <a:lstStyle/>
          <a:p>
            <a:r>
              <a:rPr lang="en-GB" sz="1400" b="1" dirty="0" smtClean="0">
                <a:solidFill>
                  <a:schemeClr val="bg1">
                    <a:lumMod val="50000"/>
                  </a:schemeClr>
                </a:solidFill>
              </a:rPr>
              <a:t>Vacuum Casting Process</a:t>
            </a:r>
          </a:p>
          <a:p>
            <a:pPr algn="just"/>
            <a:r>
              <a:rPr lang="en-GB" sz="1400" dirty="0" smtClean="0">
                <a:solidFill>
                  <a:schemeClr val="bg1">
                    <a:lumMod val="50000"/>
                  </a:schemeClr>
                </a:solidFill>
              </a:rPr>
              <a:t>Using a process known as lost wax casting. A mould will be taken of our master medals and then replicated in waxes. These waxes will then be cast in Sterling Silver and Bronze. Within the department we use a vacuum casting unit which creates accurate and clean casting of the same quality found in any professional casting firm.</a:t>
            </a:r>
          </a:p>
          <a:p>
            <a:pPr algn="just"/>
            <a:r>
              <a:rPr lang="en-GB" sz="1400" dirty="0" smtClean="0">
                <a:solidFill>
                  <a:schemeClr val="bg1">
                    <a:lumMod val="50000"/>
                  </a:schemeClr>
                </a:solidFill>
              </a:rPr>
              <a:t>Multiple casts can be done over several weeks and this process of Lost wax castings is widely used within the larger jewellery world when creating multiples. Jonathan Boyd has spent 4 years researching complex casting systems and Nigel Munro has 25 years of precious metal casting experience.</a:t>
            </a:r>
          </a:p>
        </p:txBody>
      </p:sp>
      <p:sp>
        <p:nvSpPr>
          <p:cNvPr id="13" name="TextBox 12"/>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11</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A.JPG"/>
          <p:cNvPicPr>
            <a:picLocks noChangeAspect="1"/>
          </p:cNvPicPr>
          <p:nvPr/>
        </p:nvPicPr>
        <p:blipFill>
          <a:blip r:embed="rId2" cstate="print"/>
          <a:srcRect l="25194" t="5113" b="31100"/>
          <a:stretch>
            <a:fillRect/>
          </a:stretch>
        </p:blipFill>
        <p:spPr>
          <a:xfrm>
            <a:off x="2411760" y="1412777"/>
            <a:ext cx="2160240" cy="1512168"/>
          </a:xfrm>
          <a:prstGeom prst="rect">
            <a:avLst/>
          </a:prstGeom>
        </p:spPr>
      </p:pic>
      <p:pic>
        <p:nvPicPr>
          <p:cNvPr id="6" name="Picture 5" descr="photo 456.JPG"/>
          <p:cNvPicPr>
            <a:picLocks noChangeAspect="1"/>
          </p:cNvPicPr>
          <p:nvPr/>
        </p:nvPicPr>
        <p:blipFill>
          <a:blip r:embed="rId3" cstate="print">
            <a:lum bright="10000"/>
          </a:blip>
          <a:srcRect l="-2837" t="8511" r="32979"/>
          <a:stretch>
            <a:fillRect/>
          </a:stretch>
        </p:blipFill>
        <p:spPr>
          <a:xfrm rot="5400000">
            <a:off x="6714657" y="3878631"/>
            <a:ext cx="1979382" cy="1944216"/>
          </a:xfrm>
          <a:prstGeom prst="rect">
            <a:avLst/>
          </a:prstGeom>
        </p:spPr>
      </p:pic>
      <p:pic>
        <p:nvPicPr>
          <p:cNvPr id="7" name="Picture 6" descr="photo 34.JPG"/>
          <p:cNvPicPr>
            <a:picLocks noChangeAspect="1"/>
          </p:cNvPicPr>
          <p:nvPr/>
        </p:nvPicPr>
        <p:blipFill>
          <a:blip r:embed="rId4" cstate="print">
            <a:lum bright="10000"/>
          </a:blip>
          <a:srcRect l="2794" r="24558"/>
          <a:stretch>
            <a:fillRect/>
          </a:stretch>
        </p:blipFill>
        <p:spPr>
          <a:xfrm rot="5400000">
            <a:off x="4746335" y="3902737"/>
            <a:ext cx="1872208" cy="1932847"/>
          </a:xfrm>
          <a:prstGeom prst="rect">
            <a:avLst/>
          </a:prstGeom>
        </p:spPr>
      </p:pic>
      <p:pic>
        <p:nvPicPr>
          <p:cNvPr id="8" name="Picture 7" descr="photo.JPG"/>
          <p:cNvPicPr>
            <a:picLocks noChangeAspect="1"/>
          </p:cNvPicPr>
          <p:nvPr/>
        </p:nvPicPr>
        <p:blipFill>
          <a:blip r:embed="rId5" cstate="print"/>
          <a:stretch>
            <a:fillRect/>
          </a:stretch>
        </p:blipFill>
        <p:spPr>
          <a:xfrm>
            <a:off x="467544" y="1412776"/>
            <a:ext cx="1855755" cy="1512169"/>
          </a:xfrm>
          <a:prstGeom prst="rect">
            <a:avLst/>
          </a:prstGeom>
        </p:spPr>
      </p:pic>
      <p:sp>
        <p:nvSpPr>
          <p:cNvPr id="9" name="TextBox 8"/>
          <p:cNvSpPr txBox="1"/>
          <p:nvPr/>
        </p:nvSpPr>
        <p:spPr>
          <a:xfrm>
            <a:off x="4788024" y="1412777"/>
            <a:ext cx="4032448" cy="1600438"/>
          </a:xfrm>
          <a:prstGeom prst="rect">
            <a:avLst/>
          </a:prstGeom>
          <a:noFill/>
        </p:spPr>
        <p:txBody>
          <a:bodyPr wrap="square" rtlCol="0">
            <a:spAutoFit/>
          </a:bodyPr>
          <a:lstStyle/>
          <a:p>
            <a:r>
              <a:rPr lang="en-GB" sz="1400" b="1" dirty="0" smtClean="0">
                <a:solidFill>
                  <a:schemeClr val="bg1">
                    <a:lumMod val="50000"/>
                  </a:schemeClr>
                </a:solidFill>
              </a:rPr>
              <a:t>How the medals would be made</a:t>
            </a:r>
          </a:p>
          <a:p>
            <a:pPr algn="just"/>
            <a:r>
              <a:rPr lang="en-GB" sz="1400" dirty="0" smtClean="0">
                <a:solidFill>
                  <a:schemeClr val="bg1">
                    <a:lumMod val="50000"/>
                  </a:schemeClr>
                </a:solidFill>
              </a:rPr>
              <a:t> </a:t>
            </a:r>
          </a:p>
          <a:p>
            <a:pPr algn="just"/>
            <a:r>
              <a:rPr lang="en-US" sz="1400" dirty="0" smtClean="0">
                <a:solidFill>
                  <a:schemeClr val="bg1">
                    <a:lumMod val="50000"/>
                  </a:schemeClr>
                </a:solidFill>
              </a:rPr>
              <a:t>To achieve a high standard of production, 'Master' medals will be fabricated in wax on our </a:t>
            </a:r>
            <a:r>
              <a:rPr lang="en-US" sz="1400" dirty="0" err="1" smtClean="0">
                <a:solidFill>
                  <a:schemeClr val="bg1">
                    <a:lumMod val="50000"/>
                  </a:schemeClr>
                </a:solidFill>
              </a:rPr>
              <a:t>SolidScape</a:t>
            </a:r>
            <a:r>
              <a:rPr lang="en-US" sz="1400" dirty="0" smtClean="0">
                <a:solidFill>
                  <a:schemeClr val="bg1">
                    <a:lumMod val="50000"/>
                  </a:schemeClr>
                </a:solidFill>
              </a:rPr>
              <a:t> rapid </a:t>
            </a:r>
            <a:r>
              <a:rPr lang="en-US" sz="1400" dirty="0" err="1" smtClean="0">
                <a:solidFill>
                  <a:schemeClr val="bg1">
                    <a:lumMod val="50000"/>
                  </a:schemeClr>
                </a:solidFill>
              </a:rPr>
              <a:t>prototyper</a:t>
            </a:r>
            <a:r>
              <a:rPr lang="en-US" sz="1400" dirty="0" smtClean="0">
                <a:solidFill>
                  <a:schemeClr val="bg1">
                    <a:lumMod val="50000"/>
                  </a:schemeClr>
                </a:solidFill>
              </a:rPr>
              <a:t>. The 'Master' will be cast in sterling silver using the lost wax process and then hand finished to a extremely high standard</a:t>
            </a:r>
            <a:r>
              <a:rPr lang="en-US" sz="1400" dirty="0" smtClean="0"/>
              <a:t>.</a:t>
            </a:r>
            <a:endParaRPr lang="en-GB" sz="1400" dirty="0"/>
          </a:p>
        </p:txBody>
      </p:sp>
      <p:sp>
        <p:nvSpPr>
          <p:cNvPr id="10" name="TextBox 9"/>
          <p:cNvSpPr txBox="1"/>
          <p:nvPr/>
        </p:nvSpPr>
        <p:spPr>
          <a:xfrm>
            <a:off x="467544" y="3933056"/>
            <a:ext cx="3960440" cy="1938992"/>
          </a:xfrm>
          <a:prstGeom prst="rect">
            <a:avLst/>
          </a:prstGeom>
          <a:noFill/>
        </p:spPr>
        <p:txBody>
          <a:bodyPr wrap="square" rtlCol="0">
            <a:spAutoFit/>
          </a:bodyPr>
          <a:lstStyle/>
          <a:p>
            <a:r>
              <a:rPr lang="en-GB" dirty="0" smtClean="0"/>
              <a:t> </a:t>
            </a:r>
          </a:p>
          <a:p>
            <a:pPr algn="just"/>
            <a:r>
              <a:rPr lang="en-GB" sz="1400" dirty="0" smtClean="0">
                <a:solidFill>
                  <a:schemeClr val="bg1">
                    <a:lumMod val="50000"/>
                  </a:schemeClr>
                </a:solidFill>
              </a:rPr>
              <a:t>Once cast rubber mould will be taken from the 'Masters' and in turn multiple waxes taken from these rubber moulds. These waxes will then be cast in Sterling Silver and Bronze and all finished to the same high standard. Once finished the required amount will be sent to a supplier for gold plating.</a:t>
            </a:r>
          </a:p>
          <a:p>
            <a:endParaRPr lang="en-GB" dirty="0"/>
          </a:p>
        </p:txBody>
      </p:sp>
      <p:sp>
        <p:nvSpPr>
          <p:cNvPr id="11" name="TextBox 10"/>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12</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5776" y="980728"/>
            <a:ext cx="6156176" cy="5355312"/>
          </a:xfrm>
          <a:prstGeom prst="rect">
            <a:avLst/>
          </a:prstGeom>
          <a:noFill/>
        </p:spPr>
        <p:txBody>
          <a:bodyPr wrap="square" rtlCol="0">
            <a:spAutoFit/>
          </a:bodyPr>
          <a:lstStyle/>
          <a:p>
            <a:pPr algn="r"/>
            <a:r>
              <a:rPr lang="en-GB" sz="1200" b="1" dirty="0" smtClean="0">
                <a:solidFill>
                  <a:schemeClr val="bg1">
                    <a:lumMod val="50000"/>
                  </a:schemeClr>
                </a:solidFill>
              </a:rPr>
              <a:t>Security &amp; Confidentiality</a:t>
            </a:r>
          </a:p>
          <a:p>
            <a:pPr algn="just"/>
            <a:endParaRPr lang="en-GB" sz="1200" dirty="0" smtClean="0">
              <a:solidFill>
                <a:schemeClr val="bg1">
                  <a:lumMod val="50000"/>
                </a:schemeClr>
              </a:solidFill>
            </a:endParaRPr>
          </a:p>
          <a:p>
            <a:pPr algn="just"/>
            <a:r>
              <a:rPr lang="en-GB" sz="1200" dirty="0" smtClean="0">
                <a:solidFill>
                  <a:schemeClr val="bg1">
                    <a:lumMod val="50000"/>
                  </a:schemeClr>
                </a:solidFill>
              </a:rPr>
              <a:t>It is important within this proposal to outline our strategy for security of the material and of confidentially of the design. </a:t>
            </a:r>
          </a:p>
          <a:p>
            <a:pPr algn="just"/>
            <a:r>
              <a:rPr lang="en-GB" sz="1200" b="1" dirty="0" smtClean="0">
                <a:solidFill>
                  <a:schemeClr val="bg1">
                    <a:lumMod val="50000"/>
                  </a:schemeClr>
                </a:solidFill>
              </a:rPr>
              <a:t> </a:t>
            </a:r>
          </a:p>
          <a:p>
            <a:pPr algn="just"/>
            <a:r>
              <a:rPr lang="en-GB" sz="1200" b="1" dirty="0" smtClean="0">
                <a:solidFill>
                  <a:schemeClr val="bg1">
                    <a:lumMod val="50000"/>
                  </a:schemeClr>
                </a:solidFill>
              </a:rPr>
              <a:t>Security of stock and medals</a:t>
            </a:r>
            <a:r>
              <a:rPr lang="en-GB" sz="1200" dirty="0" smtClean="0">
                <a:solidFill>
                  <a:schemeClr val="bg1">
                    <a:lumMod val="50000"/>
                  </a:schemeClr>
                </a:solidFill>
              </a:rPr>
              <a:t>: The </a:t>
            </a:r>
            <a:r>
              <a:rPr lang="en-GB" sz="1200" dirty="0" err="1" smtClean="0">
                <a:solidFill>
                  <a:schemeClr val="bg1">
                    <a:lumMod val="50000"/>
                  </a:schemeClr>
                </a:solidFill>
              </a:rPr>
              <a:t>Silversmithing</a:t>
            </a:r>
            <a:r>
              <a:rPr lang="en-GB" sz="1200" dirty="0" smtClean="0">
                <a:solidFill>
                  <a:schemeClr val="bg1">
                    <a:lumMod val="50000"/>
                  </a:schemeClr>
                </a:solidFill>
              </a:rPr>
              <a:t> and Jewellery department has a long history and relationship of using </a:t>
            </a:r>
            <a:r>
              <a:rPr lang="en-GB" sz="1200" dirty="0" err="1" smtClean="0">
                <a:solidFill>
                  <a:schemeClr val="bg1">
                    <a:lumMod val="50000"/>
                  </a:schemeClr>
                </a:solidFill>
              </a:rPr>
              <a:t>Argex</a:t>
            </a:r>
            <a:r>
              <a:rPr lang="en-GB" sz="1200" dirty="0" smtClean="0">
                <a:solidFill>
                  <a:schemeClr val="bg1">
                    <a:lumMod val="50000"/>
                  </a:schemeClr>
                </a:solidFill>
              </a:rPr>
              <a:t> (the company that will be supplying our Sterling Silver casting grain) because of this </a:t>
            </a:r>
            <a:r>
              <a:rPr lang="en-GB" sz="1200" dirty="0" err="1" smtClean="0">
                <a:solidFill>
                  <a:schemeClr val="bg1">
                    <a:lumMod val="50000"/>
                  </a:schemeClr>
                </a:solidFill>
              </a:rPr>
              <a:t>Argex</a:t>
            </a:r>
            <a:r>
              <a:rPr lang="en-GB" sz="1200" dirty="0" smtClean="0">
                <a:solidFill>
                  <a:schemeClr val="bg1">
                    <a:lumMod val="50000"/>
                  </a:schemeClr>
                </a:solidFill>
              </a:rPr>
              <a:t> will allow us to purchase our large bulk order of material and store it for us until we need quantities of it. This offers two positives, firstly it means that the we will only have on site the material we are working with that month and secondly the remaining material will be held safely by our supplier. </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Whilst in production silver grain and medals in production will be housed in a specially designed locked storage unit held within our safe at S&amp;J. The safe measures approximately 5 x 3.5 feet is a solid unmovable object which can only be accesses by Nigel Munro and Helen Marriott. </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It is also our suggestion that Medals be delivered to the Games Team in units. This would provide the Games Team and committee with confidence in the production of medals and out timetable as well as keeping the stock held within GSA at a lower level.</a:t>
            </a:r>
          </a:p>
          <a:p>
            <a:pPr algn="just"/>
            <a:r>
              <a:rPr lang="en-GB" sz="1200" dirty="0" smtClean="0">
                <a:solidFill>
                  <a:schemeClr val="bg1">
                    <a:lumMod val="50000"/>
                  </a:schemeClr>
                </a:solidFill>
              </a:rPr>
              <a:t> </a:t>
            </a:r>
          </a:p>
          <a:p>
            <a:pPr algn="just"/>
            <a:r>
              <a:rPr lang="en-GB" sz="1200" b="1" dirty="0" smtClean="0">
                <a:solidFill>
                  <a:schemeClr val="bg1">
                    <a:lumMod val="50000"/>
                  </a:schemeClr>
                </a:solidFill>
              </a:rPr>
              <a:t>Confidentiality</a:t>
            </a:r>
            <a:r>
              <a:rPr lang="en-GB" sz="1200" dirty="0" smtClean="0">
                <a:solidFill>
                  <a:schemeClr val="bg1">
                    <a:lumMod val="50000"/>
                  </a:schemeClr>
                </a:solidFill>
              </a:rPr>
              <a:t>: As with the prototype designs shown within this proposal GSA will not outsource or discuss any potential deal with the Commonwealth Team until they have announced an arrangement publicly. Regarding the working process used for the making of the medals it would be our suggestion that this is a source of interest rather than secrecy. Where our proposal may differ from other producers is the hand crafted and production techniques by well known jewellers.  We think this could be a great PR opportunity for both GSA and the Commonwealth Games.</a:t>
            </a:r>
          </a:p>
          <a:p>
            <a:endParaRPr lang="en-GB" dirty="0"/>
          </a:p>
        </p:txBody>
      </p:sp>
      <p:pic>
        <p:nvPicPr>
          <p:cNvPr id="5" name="Picture 4" descr="safe.JPG"/>
          <p:cNvPicPr>
            <a:picLocks noChangeAspect="1"/>
          </p:cNvPicPr>
          <p:nvPr/>
        </p:nvPicPr>
        <p:blipFill>
          <a:blip r:embed="rId2" cstate="print">
            <a:grayscl/>
            <a:lum contrast="20000"/>
          </a:blip>
          <a:stretch>
            <a:fillRect/>
          </a:stretch>
        </p:blipFill>
        <p:spPr>
          <a:xfrm rot="5400000">
            <a:off x="215514" y="1736813"/>
            <a:ext cx="2160242" cy="1656183"/>
          </a:xfrm>
          <a:prstGeom prst="rect">
            <a:avLst/>
          </a:prstGeom>
        </p:spPr>
      </p:pic>
      <p:pic>
        <p:nvPicPr>
          <p:cNvPr id="6" name="Picture 5" descr="aac_000_.jpg"/>
          <p:cNvPicPr>
            <a:picLocks noChangeAspect="1"/>
          </p:cNvPicPr>
          <p:nvPr/>
        </p:nvPicPr>
        <p:blipFill>
          <a:blip r:embed="rId3" cstate="print"/>
          <a:stretch>
            <a:fillRect/>
          </a:stretch>
        </p:blipFill>
        <p:spPr>
          <a:xfrm>
            <a:off x="467544" y="4509120"/>
            <a:ext cx="1656184" cy="1368152"/>
          </a:xfrm>
          <a:prstGeom prst="rect">
            <a:avLst/>
          </a:prstGeom>
        </p:spPr>
      </p:pic>
      <p:sp>
        <p:nvSpPr>
          <p:cNvPr id="7" name="TextBox 6"/>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13</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jpg"/>
          <p:cNvPicPr>
            <a:picLocks noChangeAspect="1"/>
          </p:cNvPicPr>
          <p:nvPr/>
        </p:nvPicPr>
        <p:blipFill>
          <a:blip r:embed="rId2" cstate="print">
            <a:lum bright="10000"/>
          </a:blip>
          <a:srcRect l="10242" r="55618" b="80364"/>
          <a:stretch>
            <a:fillRect/>
          </a:stretch>
        </p:blipFill>
        <p:spPr>
          <a:xfrm>
            <a:off x="3491880" y="2780928"/>
            <a:ext cx="2160240" cy="1152128"/>
          </a:xfrm>
          <a:prstGeom prst="rect">
            <a:avLst/>
          </a:prstGeom>
        </p:spPr>
      </p:pic>
      <p:sp>
        <p:nvSpPr>
          <p:cNvPr id="3" name="TextBox 2"/>
          <p:cNvSpPr txBox="1"/>
          <p:nvPr/>
        </p:nvSpPr>
        <p:spPr>
          <a:xfrm>
            <a:off x="3995936" y="3068960"/>
            <a:ext cx="2160240" cy="369332"/>
          </a:xfrm>
          <a:prstGeom prst="rect">
            <a:avLst/>
          </a:prstGeom>
          <a:noFill/>
        </p:spPr>
        <p:txBody>
          <a:bodyPr wrap="square" rtlCol="0">
            <a:spAutoFit/>
          </a:bodyPr>
          <a:lstStyle/>
          <a:p>
            <a:r>
              <a:rPr lang="en-GB" dirty="0" smtClean="0">
                <a:solidFill>
                  <a:schemeClr val="bg1">
                    <a:lumMod val="50000"/>
                  </a:schemeClr>
                </a:solidFill>
              </a:rPr>
              <a:t>The Costs</a:t>
            </a:r>
            <a:endParaRPr lang="en-GB" dirty="0">
              <a:solidFill>
                <a:schemeClr val="bg1">
                  <a:lumMod val="50000"/>
                </a:schemeClr>
              </a:solidFill>
            </a:endParaRPr>
          </a:p>
        </p:txBody>
      </p:sp>
      <p:sp>
        <p:nvSpPr>
          <p:cNvPr id="5" name="TextBox 4"/>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14</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2014%20logo%20full%20colour_608x376.jpg"/>
          <p:cNvPicPr>
            <a:picLocks noChangeAspect="1"/>
          </p:cNvPicPr>
          <p:nvPr/>
        </p:nvPicPr>
        <p:blipFill>
          <a:blip r:embed="rId2" cstate="print">
            <a:lum/>
          </a:blip>
          <a:srcRect r="39054" b="23943"/>
          <a:stretch>
            <a:fillRect/>
          </a:stretch>
        </p:blipFill>
        <p:spPr>
          <a:xfrm>
            <a:off x="6660232" y="4941168"/>
            <a:ext cx="2483768" cy="1916832"/>
          </a:xfrm>
          <a:prstGeom prst="rect">
            <a:avLst/>
          </a:prstGeom>
        </p:spPr>
      </p:pic>
      <p:sp>
        <p:nvSpPr>
          <p:cNvPr id="3" name="TextBox 2"/>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15</a:t>
            </a:r>
            <a:endParaRPr lang="en-GB" sz="1000" dirty="0">
              <a:solidFill>
                <a:schemeClr val="bg1">
                  <a:lumMod val="50000"/>
                </a:schemeClr>
              </a:solidFill>
            </a:endParaRPr>
          </a:p>
        </p:txBody>
      </p:sp>
      <p:sp>
        <p:nvSpPr>
          <p:cNvPr id="7" name="TextBox 6"/>
          <p:cNvSpPr txBox="1"/>
          <p:nvPr/>
        </p:nvSpPr>
        <p:spPr>
          <a:xfrm>
            <a:off x="0" y="0"/>
            <a:ext cx="9144000" cy="369332"/>
          </a:xfrm>
          <a:prstGeom prst="rect">
            <a:avLst/>
          </a:prstGeom>
          <a:noFill/>
        </p:spPr>
        <p:txBody>
          <a:bodyPr wrap="square" rtlCol="0">
            <a:spAutoFit/>
          </a:bodyPr>
          <a:lstStyle/>
          <a:p>
            <a:endParaRPr lang="en-GB" dirty="0"/>
          </a:p>
        </p:txBody>
      </p:sp>
      <p:graphicFrame>
        <p:nvGraphicFramePr>
          <p:cNvPr id="10" name="Table 9"/>
          <p:cNvGraphicFramePr>
            <a:graphicFrameLocks noGrp="1"/>
          </p:cNvGraphicFramePr>
          <p:nvPr/>
        </p:nvGraphicFramePr>
        <p:xfrm>
          <a:off x="251520" y="2060848"/>
          <a:ext cx="2592288" cy="2736306"/>
        </p:xfrm>
        <a:graphic>
          <a:graphicData uri="http://schemas.openxmlformats.org/drawingml/2006/table">
            <a:tbl>
              <a:tblPr firstRow="1" bandRow="1">
                <a:tableStyleId>{5940675A-B579-460E-94D1-54222C63F5DA}</a:tableStyleId>
              </a:tblPr>
              <a:tblGrid>
                <a:gridCol w="1632012"/>
                <a:gridCol w="960276"/>
              </a:tblGrid>
              <a:tr h="380477">
                <a:tc>
                  <a:txBody>
                    <a:bodyPr/>
                    <a:lstStyle/>
                    <a:p>
                      <a:r>
                        <a:rPr lang="en-GB" sz="1400" b="1" dirty="0" smtClean="0"/>
                        <a:t>Project Budget</a:t>
                      </a:r>
                      <a:endParaRPr lang="en-GB" sz="1400" b="1" dirty="0"/>
                    </a:p>
                  </a:txBody>
                  <a:tcPr/>
                </a:tc>
                <a:tc>
                  <a:txBody>
                    <a:bodyPr/>
                    <a:lstStyle/>
                    <a:p>
                      <a:endParaRPr lang="en-GB"/>
                    </a:p>
                  </a:txBody>
                  <a:tcPr/>
                </a:tc>
              </a:tr>
              <a:tr h="469081">
                <a:tc>
                  <a:txBody>
                    <a:bodyPr/>
                    <a:lstStyle/>
                    <a:p>
                      <a:r>
                        <a:rPr lang="en-GB" sz="1200" kern="1200" dirty="0" smtClean="0"/>
                        <a:t>Design &amp; Prototyping Fee</a:t>
                      </a:r>
                      <a:endParaRPr lang="en-GB" sz="1200" dirty="0"/>
                    </a:p>
                  </a:txBody>
                  <a:tcPr/>
                </a:tc>
                <a:tc>
                  <a:txBody>
                    <a:bodyPr/>
                    <a:lstStyle/>
                    <a:p>
                      <a:pPr algn="r"/>
                      <a:r>
                        <a:rPr lang="en-GB" sz="1200" kern="1200" dirty="0" smtClean="0">
                          <a:solidFill>
                            <a:schemeClr val="bg1">
                              <a:lumMod val="65000"/>
                            </a:schemeClr>
                          </a:solidFill>
                          <a:latin typeface="+mj-lt"/>
                          <a:ea typeface="+mn-ea"/>
                          <a:cs typeface="+mn-cs"/>
                        </a:rPr>
                        <a:t>£25,000</a:t>
                      </a:r>
                      <a:endParaRPr lang="en-GB" sz="1200" dirty="0">
                        <a:solidFill>
                          <a:schemeClr val="bg1">
                            <a:lumMod val="65000"/>
                          </a:schemeClr>
                        </a:solidFill>
                        <a:latin typeface="+mj-lt"/>
                      </a:endParaRPr>
                    </a:p>
                  </a:txBody>
                  <a:tcPr/>
                </a:tc>
              </a:tr>
              <a:tr h="380477">
                <a:tc>
                  <a:txBody>
                    <a:bodyPr/>
                    <a:lstStyle/>
                    <a:p>
                      <a:r>
                        <a:rPr lang="en-GB" sz="1200" kern="1200" dirty="0" smtClean="0"/>
                        <a:t>Materials</a:t>
                      </a:r>
                      <a:endParaRPr lang="en-GB" sz="1200" dirty="0"/>
                    </a:p>
                  </a:txBody>
                  <a:tcPr/>
                </a:tc>
                <a:tc>
                  <a:txBody>
                    <a:bodyPr/>
                    <a:lstStyle/>
                    <a:p>
                      <a:pPr algn="r">
                        <a:spcAft>
                          <a:spcPts val="0"/>
                        </a:spcAft>
                      </a:pPr>
                      <a:r>
                        <a:rPr lang="en-GB" sz="1200" dirty="0">
                          <a:solidFill>
                            <a:schemeClr val="bg1">
                              <a:lumMod val="65000"/>
                            </a:schemeClr>
                          </a:solidFill>
                          <a:latin typeface="+mj-lt"/>
                          <a:ea typeface="Cambria"/>
                          <a:cs typeface="Times New Roman"/>
                        </a:rPr>
                        <a:t>£107,450</a:t>
                      </a:r>
                    </a:p>
                  </a:txBody>
                  <a:tcPr marL="68580" marR="68580" marT="0" marB="0"/>
                </a:tc>
              </a:tr>
              <a:tr h="656713">
                <a:tc>
                  <a:txBody>
                    <a:bodyPr/>
                    <a:lstStyle/>
                    <a:p>
                      <a:r>
                        <a:rPr lang="en-GB" sz="1200" kern="1200" dirty="0" smtClean="0"/>
                        <a:t>Production fee (</a:t>
                      </a:r>
                      <a:r>
                        <a:rPr lang="en-GB" sz="1200" kern="1200" dirty="0" err="1" smtClean="0"/>
                        <a:t>silversmithing</a:t>
                      </a:r>
                      <a:r>
                        <a:rPr lang="en-GB" sz="1200" kern="1200" dirty="0" smtClean="0"/>
                        <a:t> and facilities)</a:t>
                      </a:r>
                      <a:endParaRPr lang="en-GB" sz="1200" dirty="0"/>
                    </a:p>
                  </a:txBody>
                  <a:tcPr/>
                </a:tc>
                <a:tc>
                  <a:txBody>
                    <a:bodyPr/>
                    <a:lstStyle/>
                    <a:p>
                      <a:pPr algn="r">
                        <a:spcAft>
                          <a:spcPts val="0"/>
                        </a:spcAft>
                      </a:pPr>
                      <a:r>
                        <a:rPr lang="en-GB" sz="1200" dirty="0">
                          <a:solidFill>
                            <a:schemeClr val="bg1">
                              <a:lumMod val="65000"/>
                            </a:schemeClr>
                          </a:solidFill>
                          <a:latin typeface="+mj-lt"/>
                          <a:ea typeface="Cambria"/>
                          <a:cs typeface="Times New Roman"/>
                        </a:rPr>
                        <a:t>£43,750</a:t>
                      </a:r>
                    </a:p>
                  </a:txBody>
                  <a:tcPr marL="68580" marR="68580" marT="0" marB="0"/>
                </a:tc>
              </a:tr>
              <a:tr h="469081">
                <a:tc>
                  <a:txBody>
                    <a:bodyPr/>
                    <a:lstStyle/>
                    <a:p>
                      <a:r>
                        <a:rPr lang="en-GB" sz="1200" kern="1200" dirty="0" smtClean="0"/>
                        <a:t>Estates &amp; Indirect costs (HE FEC/TRAC)</a:t>
                      </a:r>
                      <a:endParaRPr lang="en-GB" sz="1200" dirty="0"/>
                    </a:p>
                  </a:txBody>
                  <a:tcPr/>
                </a:tc>
                <a:tc>
                  <a:txBody>
                    <a:bodyPr/>
                    <a:lstStyle/>
                    <a:p>
                      <a:pPr algn="r"/>
                      <a:r>
                        <a:rPr lang="en-GB" sz="1200" kern="1200" dirty="0" smtClean="0">
                          <a:solidFill>
                            <a:schemeClr val="bg1">
                              <a:lumMod val="65000"/>
                            </a:schemeClr>
                          </a:solidFill>
                          <a:latin typeface="+mj-lt"/>
                          <a:ea typeface="+mn-ea"/>
                          <a:cs typeface="+mn-cs"/>
                        </a:rPr>
                        <a:t>£48,000</a:t>
                      </a:r>
                      <a:endParaRPr lang="en-GB" sz="1200" dirty="0">
                        <a:solidFill>
                          <a:schemeClr val="bg1">
                            <a:lumMod val="65000"/>
                          </a:schemeClr>
                        </a:solidFill>
                        <a:latin typeface="+mj-lt"/>
                      </a:endParaRPr>
                    </a:p>
                  </a:txBody>
                  <a:tcPr/>
                </a:tc>
              </a:tr>
              <a:tr h="380477">
                <a:tc>
                  <a:txBody>
                    <a:bodyPr/>
                    <a:lstStyle/>
                    <a:p>
                      <a:r>
                        <a:rPr lang="en-GB" sz="1400" b="1" kern="1200" dirty="0" smtClean="0">
                          <a:solidFill>
                            <a:srgbClr val="C00000"/>
                          </a:solidFill>
                        </a:rPr>
                        <a:t>Total</a:t>
                      </a:r>
                      <a:endParaRPr lang="en-GB" sz="1400" b="1" dirty="0">
                        <a:solidFill>
                          <a:srgbClr val="C00000"/>
                        </a:solidFill>
                      </a:endParaRPr>
                    </a:p>
                  </a:txBody>
                  <a:tcPr/>
                </a:tc>
                <a:tc>
                  <a:txBody>
                    <a:bodyPr/>
                    <a:lstStyle/>
                    <a:p>
                      <a:pPr algn="r">
                        <a:spcAft>
                          <a:spcPts val="0"/>
                        </a:spcAft>
                      </a:pPr>
                      <a:r>
                        <a:rPr lang="en-GB" sz="1400" b="1" u="sng" dirty="0" smtClean="0">
                          <a:solidFill>
                            <a:srgbClr val="C00000"/>
                          </a:solidFill>
                          <a:latin typeface="+mj-lt"/>
                          <a:ea typeface="Cambria"/>
                          <a:cs typeface="Times New Roman"/>
                        </a:rPr>
                        <a:t>£224,200</a:t>
                      </a:r>
                      <a:endParaRPr lang="en-GB" sz="1400" dirty="0">
                        <a:solidFill>
                          <a:srgbClr val="C00000"/>
                        </a:solidFill>
                        <a:latin typeface="+mj-lt"/>
                        <a:ea typeface="Cambria"/>
                        <a:cs typeface="Times New Roman"/>
                      </a:endParaRPr>
                    </a:p>
                  </a:txBody>
                  <a:tcPr marL="68580" marR="68580" marT="0" marB="0"/>
                </a:tc>
              </a:tr>
            </a:tbl>
          </a:graphicData>
        </a:graphic>
      </p:graphicFrame>
      <p:graphicFrame>
        <p:nvGraphicFramePr>
          <p:cNvPr id="11" name="Table 10"/>
          <p:cNvGraphicFramePr>
            <a:graphicFrameLocks noGrp="1"/>
          </p:cNvGraphicFramePr>
          <p:nvPr/>
        </p:nvGraphicFramePr>
        <p:xfrm>
          <a:off x="2915816" y="2060848"/>
          <a:ext cx="2952328" cy="2736303"/>
        </p:xfrm>
        <a:graphic>
          <a:graphicData uri="http://schemas.openxmlformats.org/drawingml/2006/table">
            <a:tbl>
              <a:tblPr firstRow="1" bandRow="1">
                <a:tableStyleId>{5940675A-B579-460E-94D1-54222C63F5DA}</a:tableStyleId>
              </a:tblPr>
              <a:tblGrid>
                <a:gridCol w="1711344"/>
                <a:gridCol w="1240984"/>
              </a:tblGrid>
              <a:tr h="406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t>Fee Quotation</a:t>
                      </a:r>
                      <a:endParaRPr lang="en-GB" sz="1400" b="1" kern="1200" dirty="0" smtClean="0">
                        <a:solidFill>
                          <a:schemeClr val="tx1"/>
                        </a:solidFill>
                        <a:latin typeface="+mn-lt"/>
                        <a:ea typeface="+mn-ea"/>
                        <a:cs typeface="+mn-cs"/>
                      </a:endParaRPr>
                    </a:p>
                  </a:txBody>
                  <a:tcPr/>
                </a:tc>
                <a:tc>
                  <a:txBody>
                    <a:bodyPr/>
                    <a:lstStyle/>
                    <a:p>
                      <a:pPr algn="r"/>
                      <a:endParaRPr lang="en-GB" sz="1200">
                        <a:solidFill>
                          <a:schemeClr val="bg1">
                            <a:lumMod val="50000"/>
                          </a:schemeClr>
                        </a:solidFill>
                        <a:latin typeface="+mj-lt"/>
                      </a:endParaRPr>
                    </a:p>
                  </a:txBody>
                  <a:tcPr/>
                </a:tc>
              </a:tr>
              <a:tr h="406823">
                <a:tc>
                  <a:txBody>
                    <a:bodyPr/>
                    <a:lstStyle/>
                    <a:p>
                      <a:r>
                        <a:rPr lang="en-GB" sz="1200" kern="1200" dirty="0" smtClean="0"/>
                        <a:t>Materials</a:t>
                      </a:r>
                      <a:endParaRPr lang="en-GB" sz="1200" dirty="0"/>
                    </a:p>
                  </a:txBody>
                  <a:tcPr/>
                </a:tc>
                <a:tc>
                  <a:txBody>
                    <a:bodyPr/>
                    <a:lstStyle/>
                    <a:p>
                      <a:pPr algn="r">
                        <a:spcAft>
                          <a:spcPts val="0"/>
                        </a:spcAft>
                      </a:pPr>
                      <a:r>
                        <a:rPr lang="en-GB" sz="1200" dirty="0">
                          <a:solidFill>
                            <a:schemeClr val="bg1">
                              <a:lumMod val="50000"/>
                            </a:schemeClr>
                          </a:solidFill>
                          <a:latin typeface="+mj-lt"/>
                          <a:ea typeface="Cambria"/>
                          <a:cs typeface="Times New Roman"/>
                        </a:rPr>
                        <a:t>£107,450</a:t>
                      </a:r>
                    </a:p>
                  </a:txBody>
                  <a:tcPr marL="68580" marR="68580" marT="0" marB="0"/>
                </a:tc>
              </a:tr>
              <a:tr h="702188">
                <a:tc>
                  <a:txBody>
                    <a:bodyPr/>
                    <a:lstStyle/>
                    <a:p>
                      <a:r>
                        <a:rPr lang="en-GB" sz="1200" kern="1200" dirty="0" smtClean="0"/>
                        <a:t>Production fee (</a:t>
                      </a:r>
                      <a:r>
                        <a:rPr lang="en-GB" sz="1200" kern="1200" dirty="0" err="1" smtClean="0"/>
                        <a:t>silversmithing</a:t>
                      </a:r>
                      <a:r>
                        <a:rPr lang="en-GB" sz="1200" kern="1200" dirty="0" smtClean="0"/>
                        <a:t> and facilities)</a:t>
                      </a:r>
                      <a:endParaRPr lang="en-GB" sz="1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bg1">
                              <a:lumMod val="50000"/>
                            </a:schemeClr>
                          </a:solidFill>
                          <a:latin typeface="+mj-lt"/>
                          <a:ea typeface="Cambria"/>
                          <a:cs typeface="Times New Roman"/>
                        </a:rPr>
                        <a:t>£43,750</a:t>
                      </a:r>
                    </a:p>
                    <a:p>
                      <a:pPr algn="r"/>
                      <a:endParaRPr lang="en-GB" sz="1200" dirty="0">
                        <a:solidFill>
                          <a:schemeClr val="bg1">
                            <a:lumMod val="50000"/>
                          </a:schemeClr>
                        </a:solidFill>
                        <a:latin typeface="+mj-lt"/>
                      </a:endParaRPr>
                    </a:p>
                  </a:txBody>
                  <a:tcPr/>
                </a:tc>
              </a:tr>
              <a:tr h="406823">
                <a:tc>
                  <a:txBody>
                    <a:bodyPr/>
                    <a:lstStyle/>
                    <a:p>
                      <a:r>
                        <a:rPr lang="en-GB" sz="1200" kern="1200" dirty="0" smtClean="0"/>
                        <a:t>Sub Total</a:t>
                      </a:r>
                      <a:endParaRPr lang="en-GB" sz="1200" dirty="0"/>
                    </a:p>
                  </a:txBody>
                  <a:tcPr/>
                </a:tc>
                <a:tc>
                  <a:txBody>
                    <a:bodyPr/>
                    <a:lstStyle/>
                    <a:p>
                      <a:pPr algn="r">
                        <a:spcAft>
                          <a:spcPts val="0"/>
                        </a:spcAft>
                      </a:pPr>
                      <a:r>
                        <a:rPr lang="en-GB" sz="1200" b="1" dirty="0">
                          <a:solidFill>
                            <a:schemeClr val="bg1">
                              <a:lumMod val="50000"/>
                            </a:schemeClr>
                          </a:solidFill>
                          <a:latin typeface="+mj-lt"/>
                          <a:ea typeface="Cambria"/>
                          <a:cs typeface="Times New Roman"/>
                        </a:rPr>
                        <a:t>£151,200</a:t>
                      </a:r>
                      <a:endParaRPr lang="en-GB" sz="1200" dirty="0">
                        <a:solidFill>
                          <a:schemeClr val="bg1">
                            <a:lumMod val="50000"/>
                          </a:schemeClr>
                        </a:solidFill>
                        <a:latin typeface="+mj-lt"/>
                        <a:ea typeface="Cambria"/>
                        <a:cs typeface="Times New Roman"/>
                      </a:endParaRPr>
                    </a:p>
                  </a:txBody>
                  <a:tcPr marL="68580" marR="68580" marT="0" marB="0"/>
                </a:tc>
              </a:tr>
              <a:tr h="406823">
                <a:tc>
                  <a:txBody>
                    <a:bodyPr/>
                    <a:lstStyle/>
                    <a:p>
                      <a:r>
                        <a:rPr lang="en-GB" sz="1200" dirty="0" smtClean="0"/>
                        <a:t>VAT</a:t>
                      </a:r>
                      <a:endParaRPr lang="en-GB" sz="1200" dirty="0"/>
                    </a:p>
                  </a:txBody>
                  <a:tcPr/>
                </a:tc>
                <a:tc>
                  <a:txBody>
                    <a:bodyPr/>
                    <a:lstStyle/>
                    <a:p>
                      <a:pPr algn="r"/>
                      <a:r>
                        <a:rPr lang="en-GB" sz="1200" kern="1200" dirty="0" smtClean="0">
                          <a:solidFill>
                            <a:schemeClr val="bg1">
                              <a:lumMod val="50000"/>
                            </a:schemeClr>
                          </a:solidFill>
                          <a:latin typeface="+mj-lt"/>
                          <a:ea typeface="+mn-ea"/>
                          <a:cs typeface="+mn-cs"/>
                        </a:rPr>
                        <a:t>£30,240</a:t>
                      </a:r>
                      <a:endParaRPr lang="en-GB" sz="1200" dirty="0">
                        <a:solidFill>
                          <a:schemeClr val="bg1">
                            <a:lumMod val="50000"/>
                          </a:schemeClr>
                        </a:solidFill>
                        <a:latin typeface="+mj-lt"/>
                      </a:endParaRPr>
                    </a:p>
                  </a:txBody>
                  <a:tcPr/>
                </a:tc>
              </a:tr>
              <a:tr h="406823">
                <a:tc>
                  <a:txBody>
                    <a:bodyPr/>
                    <a:lstStyle/>
                    <a:p>
                      <a:r>
                        <a:rPr lang="en-GB" sz="1600" b="1" dirty="0" smtClean="0">
                          <a:solidFill>
                            <a:srgbClr val="C00000"/>
                          </a:solidFill>
                          <a:latin typeface="+mj-lt"/>
                        </a:rPr>
                        <a:t>Total</a:t>
                      </a:r>
                      <a:endParaRPr lang="en-GB" sz="1600" b="1" dirty="0">
                        <a:solidFill>
                          <a:srgbClr val="C00000"/>
                        </a:solidFill>
                        <a:latin typeface="+mj-lt"/>
                      </a:endParaRPr>
                    </a:p>
                  </a:txBody>
                  <a:tcPr/>
                </a:tc>
                <a:tc>
                  <a:txBody>
                    <a:bodyPr/>
                    <a:lstStyle/>
                    <a:p>
                      <a:pPr algn="r"/>
                      <a:r>
                        <a:rPr lang="en-GB" sz="1600" b="1" u="sng" kern="1200" dirty="0" smtClean="0">
                          <a:solidFill>
                            <a:srgbClr val="C00000"/>
                          </a:solidFill>
                          <a:latin typeface="+mj-lt"/>
                          <a:ea typeface="+mn-ea"/>
                          <a:cs typeface="+mn-cs"/>
                        </a:rPr>
                        <a:t>£181,440</a:t>
                      </a:r>
                      <a:endParaRPr lang="en-GB" sz="1600" dirty="0">
                        <a:solidFill>
                          <a:srgbClr val="C00000"/>
                        </a:solidFill>
                        <a:latin typeface="+mj-lt"/>
                      </a:endParaRPr>
                    </a:p>
                  </a:txBody>
                  <a:tcPr/>
                </a:tc>
              </a:tr>
            </a:tbl>
          </a:graphicData>
        </a:graphic>
      </p:graphicFrame>
      <p:graphicFrame>
        <p:nvGraphicFramePr>
          <p:cNvPr id="12" name="Table 11"/>
          <p:cNvGraphicFramePr>
            <a:graphicFrameLocks noGrp="1"/>
          </p:cNvGraphicFramePr>
          <p:nvPr/>
        </p:nvGraphicFramePr>
        <p:xfrm>
          <a:off x="6012160" y="2060848"/>
          <a:ext cx="2952328" cy="2747805"/>
        </p:xfrm>
        <a:graphic>
          <a:graphicData uri="http://schemas.openxmlformats.org/drawingml/2006/table">
            <a:tbl>
              <a:tblPr firstRow="1" bandRow="1">
                <a:tableStyleId>{5940675A-B579-460E-94D1-54222C63F5DA}</a:tableStyleId>
              </a:tblPr>
              <a:tblGrid>
                <a:gridCol w="1711344"/>
                <a:gridCol w="1240984"/>
              </a:tblGrid>
              <a:tr h="526054">
                <a:tc>
                  <a:txBody>
                    <a:bodyPr/>
                    <a:lstStyle/>
                    <a:p>
                      <a:r>
                        <a:rPr lang="en-GB" sz="1200" b="1" kern="1200" dirty="0" smtClean="0">
                          <a:solidFill>
                            <a:schemeClr val="tx1"/>
                          </a:solidFill>
                          <a:latin typeface="+mn-lt"/>
                          <a:ea typeface="+mn-ea"/>
                          <a:cs typeface="+mn-cs"/>
                        </a:rPr>
                        <a:t>Glasgow School of Art Contribution</a:t>
                      </a:r>
                      <a:endParaRPr lang="en-GB" sz="1200" kern="1200" dirty="0">
                        <a:solidFill>
                          <a:schemeClr val="tx1"/>
                        </a:solidFill>
                        <a:latin typeface="+mn-lt"/>
                        <a:ea typeface="+mn-ea"/>
                        <a:cs typeface="+mn-cs"/>
                      </a:endParaRPr>
                    </a:p>
                  </a:txBody>
                  <a:tcPr/>
                </a:tc>
                <a:tc>
                  <a:txBody>
                    <a:bodyPr/>
                    <a:lstStyle/>
                    <a:p>
                      <a:endParaRPr lang="en-GB"/>
                    </a:p>
                  </a:txBody>
                  <a:tcPr/>
                </a:tc>
              </a:tr>
              <a:tr h="464166">
                <a:tc>
                  <a:txBody>
                    <a:bodyPr/>
                    <a:lstStyle/>
                    <a:p>
                      <a:r>
                        <a:rPr lang="en-GB" sz="1200" kern="1200" dirty="0" smtClean="0">
                          <a:solidFill>
                            <a:schemeClr val="tx1"/>
                          </a:solidFill>
                          <a:latin typeface="+mn-lt"/>
                          <a:ea typeface="+mn-ea"/>
                          <a:cs typeface="+mn-cs"/>
                        </a:rPr>
                        <a:t>Design &amp; Prototyping Fee</a:t>
                      </a:r>
                      <a:endParaRPr lang="en-GB" sz="1200" dirty="0"/>
                    </a:p>
                  </a:txBody>
                  <a:tcPr/>
                </a:tc>
                <a:tc>
                  <a:txBody>
                    <a:bodyPr/>
                    <a:lstStyle/>
                    <a:p>
                      <a:pPr algn="r"/>
                      <a:r>
                        <a:rPr lang="en-GB" sz="1200" kern="1200" dirty="0" smtClean="0">
                          <a:solidFill>
                            <a:schemeClr val="bg1">
                              <a:lumMod val="50000"/>
                            </a:schemeClr>
                          </a:solidFill>
                          <a:latin typeface="+mn-lt"/>
                          <a:ea typeface="+mn-ea"/>
                          <a:cs typeface="+mn-cs"/>
                        </a:rPr>
                        <a:t>£25,000</a:t>
                      </a:r>
                      <a:endParaRPr lang="en-GB" sz="1200" dirty="0">
                        <a:solidFill>
                          <a:schemeClr val="bg1">
                            <a:lumMod val="50000"/>
                          </a:schemeClr>
                        </a:solidFill>
                      </a:endParaRPr>
                    </a:p>
                  </a:txBody>
                  <a:tcPr/>
                </a:tc>
              </a:tr>
              <a:tr h="445700">
                <a:tc>
                  <a:txBody>
                    <a:bodyPr/>
                    <a:lstStyle/>
                    <a:p>
                      <a:r>
                        <a:rPr lang="en-GB" sz="1200" kern="1200" dirty="0" smtClean="0">
                          <a:solidFill>
                            <a:schemeClr val="tx1"/>
                          </a:solidFill>
                          <a:latin typeface="+mn-lt"/>
                          <a:ea typeface="+mn-ea"/>
                          <a:cs typeface="+mn-cs"/>
                        </a:rPr>
                        <a:t>Estates and Indirect costs</a:t>
                      </a:r>
                      <a:endParaRPr lang="en-GB" sz="1200" dirty="0"/>
                    </a:p>
                  </a:txBody>
                  <a:tcPr/>
                </a:tc>
                <a:tc>
                  <a:txBody>
                    <a:bodyPr/>
                    <a:lstStyle/>
                    <a:p>
                      <a:pPr algn="r">
                        <a:spcAft>
                          <a:spcPts val="0"/>
                        </a:spcAft>
                      </a:pPr>
                      <a:r>
                        <a:rPr lang="en-GB" sz="1200" dirty="0">
                          <a:solidFill>
                            <a:schemeClr val="bg1">
                              <a:lumMod val="50000"/>
                            </a:schemeClr>
                          </a:solidFill>
                          <a:latin typeface="Cambria"/>
                          <a:ea typeface="Cambria"/>
                          <a:cs typeface="Times New Roman"/>
                        </a:rPr>
                        <a:t>£48,000</a:t>
                      </a:r>
                    </a:p>
                  </a:txBody>
                  <a:tcPr marL="68580" marR="68580" marT="0" marB="0"/>
                </a:tc>
              </a:tr>
              <a:tr h="376490">
                <a:tc>
                  <a:txBody>
                    <a:bodyPr/>
                    <a:lstStyle/>
                    <a:p>
                      <a:endParaRPr lang="en-GB" sz="1200" dirty="0"/>
                    </a:p>
                  </a:txBody>
                  <a:tcPr/>
                </a:tc>
                <a:tc>
                  <a:txBody>
                    <a:bodyPr/>
                    <a:lstStyle/>
                    <a:p>
                      <a:pPr algn="r"/>
                      <a:endParaRPr lang="en-GB" sz="1200" dirty="0">
                        <a:solidFill>
                          <a:schemeClr val="bg1">
                            <a:lumMod val="50000"/>
                          </a:schemeClr>
                        </a:solidFill>
                      </a:endParaRPr>
                    </a:p>
                  </a:txBody>
                  <a:tcPr/>
                </a:tc>
              </a:tr>
              <a:tr h="433888">
                <a:tc>
                  <a:txBody>
                    <a:bodyPr/>
                    <a:lstStyle/>
                    <a:p>
                      <a:endParaRPr lang="en-GB" sz="1200" dirty="0"/>
                    </a:p>
                  </a:txBody>
                  <a:tcPr/>
                </a:tc>
                <a:tc>
                  <a:txBody>
                    <a:bodyPr/>
                    <a:lstStyle/>
                    <a:p>
                      <a:endParaRPr lang="en-GB"/>
                    </a:p>
                  </a:txBody>
                  <a:tcPr/>
                </a:tc>
              </a:tr>
              <a:tr h="490007">
                <a:tc>
                  <a:txBody>
                    <a:bodyPr/>
                    <a:lstStyle/>
                    <a:p>
                      <a:r>
                        <a:rPr lang="en-GB" sz="1600" b="1" dirty="0" smtClean="0">
                          <a:solidFill>
                            <a:srgbClr val="C00000"/>
                          </a:solidFill>
                        </a:rPr>
                        <a:t>Total</a:t>
                      </a:r>
                      <a:endParaRPr lang="en-GB" sz="1600" b="1" dirty="0">
                        <a:solidFill>
                          <a:srgbClr val="C00000"/>
                        </a:solidFill>
                      </a:endParaRPr>
                    </a:p>
                  </a:txBody>
                  <a:tcPr/>
                </a:tc>
                <a:tc>
                  <a:txBody>
                    <a:bodyPr/>
                    <a:lstStyle/>
                    <a:p>
                      <a:r>
                        <a:rPr lang="en-GB" sz="1600" b="1" u="sng" kern="1200" dirty="0" smtClean="0">
                          <a:solidFill>
                            <a:srgbClr val="C00000"/>
                          </a:solidFill>
                          <a:latin typeface="+mn-lt"/>
                          <a:ea typeface="+mn-ea"/>
                          <a:cs typeface="+mn-cs"/>
                        </a:rPr>
                        <a:t>£73,000</a:t>
                      </a:r>
                      <a:endParaRPr lang="en-GB" sz="1600" dirty="0">
                        <a:solidFill>
                          <a:srgbClr val="C00000"/>
                        </a:solidFill>
                      </a:endParaRPr>
                    </a:p>
                  </a:txBody>
                  <a:tcPr/>
                </a:tc>
              </a:tr>
            </a:tbl>
          </a:graphicData>
        </a:graphic>
      </p:graphicFrame>
      <p:sp>
        <p:nvSpPr>
          <p:cNvPr id="14" name="TextBox 13"/>
          <p:cNvSpPr txBox="1"/>
          <p:nvPr/>
        </p:nvSpPr>
        <p:spPr>
          <a:xfrm>
            <a:off x="179512" y="1628800"/>
            <a:ext cx="5040560" cy="307777"/>
          </a:xfrm>
          <a:prstGeom prst="rect">
            <a:avLst/>
          </a:prstGeom>
          <a:noFill/>
        </p:spPr>
        <p:txBody>
          <a:bodyPr wrap="square" rtlCol="0">
            <a:spAutoFit/>
          </a:bodyPr>
          <a:lstStyle/>
          <a:p>
            <a:r>
              <a:rPr lang="en-GB" sz="1400" dirty="0" smtClean="0">
                <a:solidFill>
                  <a:schemeClr val="bg1">
                    <a:lumMod val="50000"/>
                  </a:schemeClr>
                </a:solidFill>
              </a:rPr>
              <a:t>Provisional Fee Quotation</a:t>
            </a:r>
            <a:endParaRPr lang="en-GB"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jpg"/>
          <p:cNvPicPr>
            <a:picLocks noChangeAspect="1"/>
          </p:cNvPicPr>
          <p:nvPr/>
        </p:nvPicPr>
        <p:blipFill>
          <a:blip r:embed="rId2" cstate="print">
            <a:lum bright="10000"/>
          </a:blip>
          <a:srcRect l="15860" t="35273" r="24964" b="50000"/>
          <a:stretch>
            <a:fillRect/>
          </a:stretch>
        </p:blipFill>
        <p:spPr>
          <a:xfrm>
            <a:off x="1331640" y="2564904"/>
            <a:ext cx="6552728" cy="1512168"/>
          </a:xfrm>
          <a:prstGeom prst="rect">
            <a:avLst/>
          </a:prstGeom>
        </p:spPr>
      </p:pic>
      <p:sp>
        <p:nvSpPr>
          <p:cNvPr id="4" name="TextBox 3"/>
          <p:cNvSpPr txBox="1"/>
          <p:nvPr/>
        </p:nvSpPr>
        <p:spPr>
          <a:xfrm>
            <a:off x="1835696" y="2996952"/>
            <a:ext cx="4968552" cy="369332"/>
          </a:xfrm>
          <a:prstGeom prst="rect">
            <a:avLst/>
          </a:prstGeom>
          <a:noFill/>
        </p:spPr>
        <p:txBody>
          <a:bodyPr wrap="square" rtlCol="0">
            <a:spAutoFit/>
          </a:bodyPr>
          <a:lstStyle/>
          <a:p>
            <a:pPr algn="ctr"/>
            <a:r>
              <a:rPr lang="en-GB" dirty="0" smtClean="0">
                <a:solidFill>
                  <a:schemeClr val="bg1">
                    <a:lumMod val="50000"/>
                  </a:schemeClr>
                </a:solidFill>
              </a:rPr>
              <a:t>Our Proposed Timetable</a:t>
            </a:r>
            <a:endParaRPr lang="en-GB" dirty="0">
              <a:solidFill>
                <a:schemeClr val="bg1">
                  <a:lumMod val="50000"/>
                </a:schemeClr>
              </a:solidFill>
            </a:endParaRPr>
          </a:p>
        </p:txBody>
      </p:sp>
      <p:sp>
        <p:nvSpPr>
          <p:cNvPr id="6" name="TextBox 5"/>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16</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45224"/>
            <a:ext cx="7920880" cy="276999"/>
          </a:xfrm>
          <a:prstGeom prst="rect">
            <a:avLst/>
          </a:prstGeom>
          <a:noFill/>
        </p:spPr>
        <p:txBody>
          <a:bodyPr wrap="square" rtlCol="0">
            <a:spAutoFit/>
          </a:bodyPr>
          <a:lstStyle/>
          <a:p>
            <a:pPr algn="ctr">
              <a:buFont typeface="Arial" pitchFamily="34" charset="0"/>
              <a:buChar char="•"/>
            </a:pPr>
            <a:r>
              <a:rPr lang="en-GB" sz="1200" dirty="0" smtClean="0">
                <a:solidFill>
                  <a:schemeClr val="bg1">
                    <a:lumMod val="50000"/>
                  </a:schemeClr>
                </a:solidFill>
              </a:rPr>
              <a:t>All Prices and figures within this presentation are based on the production of a medal similar to the prototype provided. </a:t>
            </a:r>
            <a:endParaRPr lang="en-GB" sz="1200" dirty="0">
              <a:solidFill>
                <a:schemeClr val="bg1">
                  <a:lumMod val="50000"/>
                </a:schemeClr>
              </a:solidFill>
            </a:endParaRPr>
          </a:p>
        </p:txBody>
      </p:sp>
      <p:pic>
        <p:nvPicPr>
          <p:cNvPr id="5" name="Picture 4" descr="medals.jpg"/>
          <p:cNvPicPr>
            <a:picLocks noChangeAspect="1"/>
          </p:cNvPicPr>
          <p:nvPr/>
        </p:nvPicPr>
        <p:blipFill>
          <a:blip r:embed="rId2" cstate="print"/>
          <a:stretch>
            <a:fillRect/>
          </a:stretch>
        </p:blipFill>
        <p:spPr>
          <a:xfrm>
            <a:off x="1403648" y="1700808"/>
            <a:ext cx="6372200" cy="29534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5832648" cy="369332"/>
          </a:xfrm>
          <a:prstGeom prst="rect">
            <a:avLst/>
          </a:prstGeom>
          <a:noFill/>
        </p:spPr>
        <p:txBody>
          <a:bodyPr wrap="square" rtlCol="0">
            <a:spAutoFit/>
          </a:bodyPr>
          <a:lstStyle/>
          <a:p>
            <a:r>
              <a:rPr lang="en-GB" dirty="0" smtClean="0">
                <a:solidFill>
                  <a:schemeClr val="bg1">
                    <a:lumMod val="50000"/>
                  </a:schemeClr>
                </a:solidFill>
              </a:rPr>
              <a:t>Proposed timetable for production of medals</a:t>
            </a:r>
            <a:endParaRPr lang="en-GB" dirty="0">
              <a:solidFill>
                <a:schemeClr val="bg1">
                  <a:lumMod val="50000"/>
                </a:schemeClr>
              </a:solidFill>
            </a:endParaRPr>
          </a:p>
        </p:txBody>
      </p:sp>
      <p:graphicFrame>
        <p:nvGraphicFramePr>
          <p:cNvPr id="5" name="Table 4"/>
          <p:cNvGraphicFramePr>
            <a:graphicFrameLocks noGrp="1"/>
          </p:cNvGraphicFramePr>
          <p:nvPr/>
        </p:nvGraphicFramePr>
        <p:xfrm>
          <a:off x="539552" y="1052736"/>
          <a:ext cx="7992888" cy="4079240"/>
        </p:xfrm>
        <a:graphic>
          <a:graphicData uri="http://schemas.openxmlformats.org/drawingml/2006/table">
            <a:tbl>
              <a:tblPr firstRow="1" bandRow="1">
                <a:tableStyleId>{5940675A-B579-460E-94D1-54222C63F5DA}</a:tableStyleId>
              </a:tblPr>
              <a:tblGrid>
                <a:gridCol w="4562932"/>
                <a:gridCol w="3429956"/>
              </a:tblGrid>
              <a:tr h="370840">
                <a:tc>
                  <a:txBody>
                    <a:bodyPr/>
                    <a:lstStyle/>
                    <a:p>
                      <a:r>
                        <a:rPr lang="en-GB" dirty="0" smtClean="0"/>
                        <a:t>Fabrication of Master Medals </a:t>
                      </a:r>
                      <a:endParaRPr lang="en-GB" dirty="0"/>
                    </a:p>
                  </a:txBody>
                  <a:tcPr/>
                </a:tc>
                <a:tc>
                  <a:txBody>
                    <a:bodyPr/>
                    <a:lstStyle/>
                    <a:p>
                      <a:r>
                        <a:rPr lang="en-GB" dirty="0" smtClean="0"/>
                        <a:t>End</a:t>
                      </a:r>
                      <a:r>
                        <a:rPr lang="en-GB" baseline="0" dirty="0" smtClean="0"/>
                        <a:t> of July/August</a:t>
                      </a:r>
                      <a:r>
                        <a:rPr lang="en-GB" dirty="0" smtClean="0"/>
                        <a:t> </a:t>
                      </a:r>
                      <a:r>
                        <a:rPr lang="en-GB" b="1" dirty="0" smtClean="0"/>
                        <a:t>2013</a:t>
                      </a:r>
                      <a:endParaRPr lang="en-GB" b="1" dirty="0"/>
                    </a:p>
                  </a:txBody>
                  <a:tcPr/>
                </a:tc>
              </a:tr>
              <a:tr h="370840">
                <a:tc>
                  <a:txBody>
                    <a:bodyPr/>
                    <a:lstStyle/>
                    <a:p>
                      <a:r>
                        <a:rPr lang="en-GB" dirty="0" smtClean="0"/>
                        <a:t>Waxes</a:t>
                      </a:r>
                      <a:r>
                        <a:rPr lang="en-GB" baseline="0" dirty="0" smtClean="0"/>
                        <a:t> Taken </a:t>
                      </a:r>
                      <a:endParaRPr lang="en-GB" dirty="0"/>
                    </a:p>
                  </a:txBody>
                  <a:tcPr/>
                </a:tc>
                <a:tc>
                  <a:txBody>
                    <a:bodyPr/>
                    <a:lstStyle/>
                    <a:p>
                      <a:r>
                        <a:rPr lang="en-GB" dirty="0" smtClean="0"/>
                        <a:t>July – October </a:t>
                      </a:r>
                      <a:r>
                        <a:rPr lang="en-GB" b="1" dirty="0" smtClean="0"/>
                        <a:t>2013</a:t>
                      </a:r>
                      <a:endParaRPr lang="en-GB" b="1" dirty="0"/>
                    </a:p>
                  </a:txBody>
                  <a:tcPr/>
                </a:tc>
              </a:tr>
              <a:tr h="370840">
                <a:tc>
                  <a:txBody>
                    <a:bodyPr/>
                    <a:lstStyle/>
                    <a:p>
                      <a:r>
                        <a:rPr lang="en-GB" dirty="0" smtClean="0"/>
                        <a:t>Casts of 1,500</a:t>
                      </a:r>
                      <a:r>
                        <a:rPr lang="en-GB" baseline="0" dirty="0" smtClean="0"/>
                        <a:t> Medals</a:t>
                      </a:r>
                      <a:endParaRPr lang="en-GB" dirty="0"/>
                    </a:p>
                  </a:txBody>
                  <a:tcPr/>
                </a:tc>
                <a:tc>
                  <a:txBody>
                    <a:bodyPr/>
                    <a:lstStyle/>
                    <a:p>
                      <a:r>
                        <a:rPr lang="en-GB" dirty="0" smtClean="0"/>
                        <a:t>July – October </a:t>
                      </a:r>
                      <a:r>
                        <a:rPr lang="en-GB" b="1" dirty="0" smtClean="0"/>
                        <a:t>2013</a:t>
                      </a:r>
                      <a:endParaRPr lang="en-GB" b="1" dirty="0"/>
                    </a:p>
                  </a:txBody>
                  <a:tcPr/>
                </a:tc>
              </a:tr>
              <a:tr h="370840">
                <a:tc>
                  <a:txBody>
                    <a:bodyPr/>
                    <a:lstStyle/>
                    <a:p>
                      <a:r>
                        <a:rPr lang="en-GB" dirty="0" smtClean="0"/>
                        <a:t>Cleaning and Finishing of Medals</a:t>
                      </a:r>
                      <a:endParaRPr lang="en-GB" dirty="0"/>
                    </a:p>
                  </a:txBody>
                  <a:tcPr/>
                </a:tc>
                <a:tc>
                  <a:txBody>
                    <a:bodyPr/>
                    <a:lstStyle/>
                    <a:p>
                      <a:r>
                        <a:rPr lang="en-GB" dirty="0" smtClean="0"/>
                        <a:t>September</a:t>
                      </a:r>
                      <a:r>
                        <a:rPr lang="en-GB" baseline="0" dirty="0" smtClean="0"/>
                        <a:t> – December </a:t>
                      </a:r>
                      <a:r>
                        <a:rPr lang="en-GB" b="1" baseline="0" dirty="0" smtClean="0"/>
                        <a:t>2013</a:t>
                      </a:r>
                      <a:endParaRPr lang="en-GB" b="1" dirty="0"/>
                    </a:p>
                  </a:txBody>
                  <a:tcPr/>
                </a:tc>
              </a:tr>
              <a:tr h="370840">
                <a:tc>
                  <a:txBody>
                    <a:bodyPr/>
                    <a:lstStyle/>
                    <a:p>
                      <a:r>
                        <a:rPr lang="en-GB" dirty="0" smtClean="0"/>
                        <a:t>Gold Plating of 492 Medals</a:t>
                      </a:r>
                      <a:endParaRPr lang="en-GB" dirty="0"/>
                    </a:p>
                  </a:txBody>
                  <a:tcPr/>
                </a:tc>
                <a:tc>
                  <a:txBody>
                    <a:bodyPr/>
                    <a:lstStyle/>
                    <a:p>
                      <a:r>
                        <a:rPr lang="en-GB" dirty="0" smtClean="0"/>
                        <a:t>January </a:t>
                      </a:r>
                      <a:r>
                        <a:rPr lang="en-GB" b="1" dirty="0" smtClean="0"/>
                        <a:t>2014</a:t>
                      </a:r>
                      <a:endParaRPr lang="en-GB" b="1" dirty="0"/>
                    </a:p>
                  </a:txBody>
                  <a:tcPr/>
                </a:tc>
              </a:tr>
              <a:tr h="370840">
                <a:tc>
                  <a:txBody>
                    <a:bodyPr/>
                    <a:lstStyle/>
                    <a:p>
                      <a:endParaRPr lang="en-GB" dirty="0"/>
                    </a:p>
                  </a:txBody>
                  <a:tcPr/>
                </a:tc>
                <a:tc>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Acquisition of Boxes &amp; Ribbon</a:t>
                      </a:r>
                    </a:p>
                  </a:txBody>
                  <a:tcPr/>
                </a:tc>
                <a:tc>
                  <a:txBody>
                    <a:bodyPr/>
                    <a:lstStyle/>
                    <a:p>
                      <a:r>
                        <a:rPr lang="en-GB" dirty="0" smtClean="0"/>
                        <a:t>September-</a:t>
                      </a:r>
                      <a:r>
                        <a:rPr lang="en-GB" baseline="0" dirty="0" smtClean="0"/>
                        <a:t> November </a:t>
                      </a:r>
                      <a:r>
                        <a:rPr lang="en-GB" b="1" baseline="0" dirty="0" smtClean="0"/>
                        <a:t>2013</a:t>
                      </a:r>
                      <a:endParaRPr lang="en-GB" b="1" dirty="0"/>
                    </a:p>
                  </a:txBody>
                  <a:tcPr/>
                </a:tc>
              </a:tr>
              <a:tr h="370840">
                <a:tc>
                  <a:txBody>
                    <a:bodyPr/>
                    <a:lstStyle/>
                    <a:p>
                      <a:r>
                        <a:rPr lang="en-GB" dirty="0" smtClean="0"/>
                        <a:t>Design and Fabrication of Pins </a:t>
                      </a:r>
                      <a:endParaRPr lang="en-GB" dirty="0"/>
                    </a:p>
                  </a:txBody>
                  <a:tcPr/>
                </a:tc>
                <a:tc>
                  <a:txBody>
                    <a:bodyPr/>
                    <a:lstStyle/>
                    <a:p>
                      <a:r>
                        <a:rPr lang="en-GB" dirty="0" smtClean="0"/>
                        <a:t>January –February</a:t>
                      </a:r>
                      <a:r>
                        <a:rPr lang="en-GB" baseline="0" dirty="0" smtClean="0"/>
                        <a:t> </a:t>
                      </a:r>
                      <a:r>
                        <a:rPr lang="en-GB" b="1" baseline="0" dirty="0" smtClean="0"/>
                        <a:t>2014</a:t>
                      </a:r>
                      <a:endParaRPr lang="en-GB" b="1" dirty="0"/>
                    </a:p>
                  </a:txBody>
                  <a:tcPr/>
                </a:tc>
              </a:tr>
              <a:tr h="370840">
                <a:tc>
                  <a:txBody>
                    <a:bodyPr/>
                    <a:lstStyle/>
                    <a:p>
                      <a:r>
                        <a:rPr lang="en-GB" dirty="0" smtClean="0"/>
                        <a:t>Finishing of Medals and Packaging </a:t>
                      </a:r>
                      <a:endParaRPr lang="en-GB" dirty="0"/>
                    </a:p>
                  </a:txBody>
                  <a:tcPr/>
                </a:tc>
                <a:tc>
                  <a:txBody>
                    <a:bodyPr/>
                    <a:lstStyle/>
                    <a:p>
                      <a:r>
                        <a:rPr lang="en-GB" dirty="0" smtClean="0"/>
                        <a:t>February 2014</a:t>
                      </a:r>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r>
                        <a:rPr lang="en-GB" dirty="0" smtClean="0">
                          <a:solidFill>
                            <a:srgbClr val="C00000"/>
                          </a:solidFill>
                        </a:rPr>
                        <a:t>Final Hand</a:t>
                      </a:r>
                      <a:r>
                        <a:rPr lang="en-GB" baseline="0" dirty="0" smtClean="0">
                          <a:solidFill>
                            <a:srgbClr val="C00000"/>
                          </a:solidFill>
                        </a:rPr>
                        <a:t>over of Completed Medals</a:t>
                      </a:r>
                      <a:endParaRPr lang="en-GB" dirty="0">
                        <a:solidFill>
                          <a:srgbClr val="C00000"/>
                        </a:solidFill>
                      </a:endParaRPr>
                    </a:p>
                  </a:txBody>
                  <a:tcPr/>
                </a:tc>
                <a:tc>
                  <a:txBody>
                    <a:bodyPr/>
                    <a:lstStyle/>
                    <a:p>
                      <a:r>
                        <a:rPr lang="en-GB" dirty="0" smtClean="0">
                          <a:solidFill>
                            <a:srgbClr val="C00000"/>
                          </a:solidFill>
                        </a:rPr>
                        <a:t>March – April </a:t>
                      </a:r>
                      <a:r>
                        <a:rPr lang="en-GB" b="1" dirty="0" smtClean="0">
                          <a:solidFill>
                            <a:srgbClr val="C00000"/>
                          </a:solidFill>
                        </a:rPr>
                        <a:t>2014</a:t>
                      </a:r>
                      <a:endParaRPr lang="en-GB" b="1" dirty="0">
                        <a:solidFill>
                          <a:srgbClr val="C00000"/>
                        </a:solidFill>
                      </a:endParaRPr>
                    </a:p>
                  </a:txBody>
                  <a:tcPr/>
                </a:tc>
              </a:tr>
            </a:tbl>
          </a:graphicData>
        </a:graphic>
      </p:graphicFrame>
      <p:sp>
        <p:nvSpPr>
          <p:cNvPr id="6" name="TextBox 5"/>
          <p:cNvSpPr txBox="1"/>
          <p:nvPr/>
        </p:nvSpPr>
        <p:spPr>
          <a:xfrm>
            <a:off x="539552" y="5301208"/>
            <a:ext cx="7992888" cy="830997"/>
          </a:xfrm>
          <a:prstGeom prst="rect">
            <a:avLst/>
          </a:prstGeom>
          <a:noFill/>
        </p:spPr>
        <p:txBody>
          <a:bodyPr wrap="square" rtlCol="0">
            <a:spAutoFit/>
          </a:bodyPr>
          <a:lstStyle/>
          <a:p>
            <a:pPr>
              <a:buFont typeface="Arial" pitchFamily="34" charset="0"/>
              <a:buChar char="•"/>
            </a:pPr>
            <a:r>
              <a:rPr lang="en-GB" sz="1200" dirty="0" smtClean="0">
                <a:solidFill>
                  <a:schemeClr val="bg1">
                    <a:lumMod val="50000"/>
                  </a:schemeClr>
                </a:solidFill>
              </a:rPr>
              <a:t>Dates for arranging Commonwealth team to visit production can be arranged if proposal is given go ahead.</a:t>
            </a:r>
          </a:p>
          <a:p>
            <a:pPr>
              <a:buFont typeface="Arial" pitchFamily="34" charset="0"/>
              <a:buChar char="•"/>
            </a:pPr>
            <a:r>
              <a:rPr lang="en-GB" sz="1200" dirty="0" smtClean="0">
                <a:solidFill>
                  <a:schemeClr val="bg1">
                    <a:lumMod val="50000"/>
                  </a:schemeClr>
                </a:solidFill>
              </a:rPr>
              <a:t>Our Requirements- As part of our timetabling it is key that we are given ample time to get started in the process of making and prototyping. </a:t>
            </a:r>
          </a:p>
          <a:p>
            <a:pPr>
              <a:buFont typeface="Arial" pitchFamily="34" charset="0"/>
              <a:buChar char="•"/>
            </a:pPr>
            <a:endParaRPr lang="en-GB" sz="1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08720"/>
            <a:ext cx="6840760" cy="369332"/>
          </a:xfrm>
          <a:prstGeom prst="rect">
            <a:avLst/>
          </a:prstGeom>
          <a:noFill/>
        </p:spPr>
        <p:txBody>
          <a:bodyPr wrap="square" rtlCol="0">
            <a:spAutoFit/>
          </a:bodyPr>
          <a:lstStyle/>
          <a:p>
            <a:r>
              <a:rPr lang="en-GB" dirty="0" smtClean="0">
                <a:solidFill>
                  <a:schemeClr val="bg1">
                    <a:lumMod val="50000"/>
                  </a:schemeClr>
                </a:solidFill>
              </a:rPr>
              <a:t>Summary</a:t>
            </a:r>
            <a:endParaRPr lang="en-GB" dirty="0">
              <a:solidFill>
                <a:schemeClr val="bg1">
                  <a:lumMod val="50000"/>
                </a:schemeClr>
              </a:solidFill>
            </a:endParaRPr>
          </a:p>
        </p:txBody>
      </p:sp>
      <p:sp>
        <p:nvSpPr>
          <p:cNvPr id="5" name="TextBox 4"/>
          <p:cNvSpPr txBox="1"/>
          <p:nvPr/>
        </p:nvSpPr>
        <p:spPr>
          <a:xfrm>
            <a:off x="323528" y="1556792"/>
            <a:ext cx="5472608" cy="4462760"/>
          </a:xfrm>
          <a:prstGeom prst="rect">
            <a:avLst/>
          </a:prstGeom>
          <a:noFill/>
        </p:spPr>
        <p:txBody>
          <a:bodyPr wrap="square" rtlCol="0">
            <a:spAutoFit/>
          </a:bodyPr>
          <a:lstStyle/>
          <a:p>
            <a:pPr algn="just"/>
            <a:r>
              <a:rPr lang="en-GB" sz="1400" dirty="0" smtClean="0">
                <a:solidFill>
                  <a:srgbClr val="7F7F7F"/>
                </a:solidFill>
                <a:latin typeface="Calibri" pitchFamily="34" charset="0"/>
              </a:rPr>
              <a:t>In summary we believe that Glasgow School of Art and the staff at </a:t>
            </a:r>
            <a:r>
              <a:rPr lang="en-GB" sz="1400" dirty="0" err="1" smtClean="0">
                <a:solidFill>
                  <a:srgbClr val="7F7F7F"/>
                </a:solidFill>
                <a:latin typeface="Calibri" pitchFamily="34" charset="0"/>
              </a:rPr>
              <a:t>Silversmithing</a:t>
            </a:r>
            <a:r>
              <a:rPr lang="en-GB" sz="1400" dirty="0" smtClean="0">
                <a:solidFill>
                  <a:srgbClr val="7F7F7F"/>
                </a:solidFill>
                <a:latin typeface="Calibri" pitchFamily="34" charset="0"/>
              </a:rPr>
              <a:t> and Jewellery can create a bold, beautiful and adventurous design for a medal. We also believe that a design created to solve the problems of higher precious metal costs, like the prototype medal, will not only address </a:t>
            </a:r>
            <a:r>
              <a:rPr lang="en-GB" sz="1400" dirty="0" smtClean="0">
                <a:solidFill>
                  <a:srgbClr val="808080"/>
                </a:solidFill>
                <a:latin typeface="Calibri" pitchFamily="34" charset="0"/>
              </a:rPr>
              <a:t>aesthetic but</a:t>
            </a:r>
            <a:r>
              <a:rPr lang="en-GB" sz="1400" dirty="0" smtClean="0">
                <a:solidFill>
                  <a:srgbClr val="7F7F7F"/>
                </a:solidFill>
                <a:latin typeface="Calibri" pitchFamily="34" charset="0"/>
              </a:rPr>
              <a:t> also be genuinely innovative reflecting Glasgow's worldwide reputation as a leader in art and design.</a:t>
            </a:r>
          </a:p>
          <a:p>
            <a:pPr algn="just"/>
            <a:endParaRPr lang="en-GB" sz="1400" dirty="0" smtClean="0">
              <a:solidFill>
                <a:srgbClr val="7F7F7F"/>
              </a:solidFill>
              <a:latin typeface="Calibri" pitchFamily="34" charset="0"/>
            </a:endParaRPr>
          </a:p>
          <a:p>
            <a:pPr algn="just"/>
            <a:r>
              <a:rPr lang="en-GB" sz="1400" dirty="0" smtClean="0">
                <a:solidFill>
                  <a:srgbClr val="7F7F7F"/>
                </a:solidFill>
                <a:latin typeface="Calibri" pitchFamily="34" charset="0"/>
              </a:rPr>
              <a:t>Through the production of this proposal we have created a timetable which fits and suits both the Commonwealth Team's need for punctual arrival of medals whilst providing time for the GSA team to create </a:t>
            </a:r>
            <a:r>
              <a:rPr lang="en-GB" sz="1400" b="1" dirty="0" smtClean="0">
                <a:solidFill>
                  <a:srgbClr val="7F7F7F"/>
                </a:solidFill>
                <a:latin typeface="Calibri" pitchFamily="34" charset="0"/>
              </a:rPr>
              <a:t>individually hand crafted medals.</a:t>
            </a:r>
          </a:p>
          <a:p>
            <a:pPr algn="just"/>
            <a:endParaRPr lang="en-GB" sz="1400" dirty="0" smtClean="0">
              <a:solidFill>
                <a:srgbClr val="7F7F7F"/>
              </a:solidFill>
              <a:latin typeface="Calibri" pitchFamily="34" charset="0"/>
            </a:endParaRPr>
          </a:p>
          <a:p>
            <a:pPr algn="just"/>
            <a:r>
              <a:rPr lang="en-GB" sz="1400" dirty="0" smtClean="0">
                <a:solidFill>
                  <a:srgbClr val="7F7F7F"/>
                </a:solidFill>
                <a:latin typeface="Calibri" pitchFamily="34" charset="0"/>
              </a:rPr>
              <a:t>At GSA we want to be part of the Games and like the Commonwealth team want to display our pride in the city we live in. </a:t>
            </a:r>
          </a:p>
          <a:p>
            <a:pPr algn="just"/>
            <a:endParaRPr lang="en-GB" sz="1400" b="1" dirty="0" smtClean="0">
              <a:solidFill>
                <a:srgbClr val="7F7F7F"/>
              </a:solidFill>
              <a:latin typeface="Calibri" pitchFamily="34" charset="0"/>
            </a:endParaRPr>
          </a:p>
          <a:p>
            <a:pPr algn="just"/>
            <a:r>
              <a:rPr lang="en-GB" sz="1400" b="1" dirty="0" smtClean="0">
                <a:solidFill>
                  <a:srgbClr val="7F7F7F"/>
                </a:solidFill>
                <a:latin typeface="Calibri" pitchFamily="34" charset="0"/>
              </a:rPr>
              <a:t>We believe that our proposal offers the Commonwealth Games a fantastic opportunity to have unique hand crafted medals, designed in Glasgow, by an internationally exhibiting Glasgow based jeweller and built by an all Scottish team of world renowned jewellers.</a:t>
            </a:r>
            <a:r>
              <a:rPr lang="en-GB" sz="1400" dirty="0" smtClean="0">
                <a:solidFill>
                  <a:srgbClr val="7F7F7F"/>
                </a:solidFill>
                <a:latin typeface="Calibri" pitchFamily="34" charset="0"/>
              </a:rPr>
              <a:t> </a:t>
            </a:r>
          </a:p>
          <a:p>
            <a:endParaRPr lang="en-GB" dirty="0"/>
          </a:p>
        </p:txBody>
      </p:sp>
      <p:pic>
        <p:nvPicPr>
          <p:cNvPr id="6" name="Picture 5" descr="G2014%20logo%20full%20colour_608x376.jpg"/>
          <p:cNvPicPr>
            <a:picLocks noChangeAspect="1"/>
          </p:cNvPicPr>
          <p:nvPr/>
        </p:nvPicPr>
        <p:blipFill>
          <a:blip r:embed="rId2" cstate="print">
            <a:grayscl/>
            <a:lum bright="20000"/>
          </a:blip>
          <a:srcRect l="12368" r="18722"/>
          <a:stretch>
            <a:fillRect/>
          </a:stretch>
        </p:blipFill>
        <p:spPr>
          <a:xfrm>
            <a:off x="6876256" y="1556792"/>
            <a:ext cx="1684987" cy="1512168"/>
          </a:xfrm>
          <a:prstGeom prst="rect">
            <a:avLst/>
          </a:prstGeom>
        </p:spPr>
      </p:pic>
      <p:pic>
        <p:nvPicPr>
          <p:cNvPr id="7" name="Picture 6" descr="gsa%20117_5635.jpg"/>
          <p:cNvPicPr>
            <a:picLocks noChangeAspect="1"/>
          </p:cNvPicPr>
          <p:nvPr/>
        </p:nvPicPr>
        <p:blipFill>
          <a:blip r:embed="rId3" cstate="print">
            <a:lum bright="40000"/>
          </a:blip>
          <a:stretch>
            <a:fillRect/>
          </a:stretch>
        </p:blipFill>
        <p:spPr>
          <a:xfrm>
            <a:off x="6876256" y="3789040"/>
            <a:ext cx="1800200" cy="366594"/>
          </a:xfrm>
          <a:prstGeom prst="rect">
            <a:avLst/>
          </a:prstGeom>
        </p:spPr>
      </p:pic>
      <p:pic>
        <p:nvPicPr>
          <p:cNvPr id="8" name="Picture 5" descr="name.jpg"/>
          <p:cNvPicPr>
            <a:picLocks noChangeAspect="1"/>
          </p:cNvPicPr>
          <p:nvPr/>
        </p:nvPicPr>
        <p:blipFill>
          <a:blip r:embed="rId4" cstate="print"/>
          <a:srcRect t="22054" b="22270"/>
          <a:stretch>
            <a:fillRect/>
          </a:stretch>
        </p:blipFill>
        <p:spPr bwMode="auto">
          <a:xfrm>
            <a:off x="6660233" y="5085184"/>
            <a:ext cx="2160240" cy="526888"/>
          </a:xfrm>
          <a:prstGeom prst="rect">
            <a:avLst/>
          </a:prstGeom>
          <a:noFill/>
          <a:ln w="9525">
            <a:noFill/>
            <a:miter lim="800000"/>
            <a:headEnd/>
            <a:tailEnd/>
          </a:ln>
        </p:spPr>
      </p:pic>
      <p:sp>
        <p:nvSpPr>
          <p:cNvPr id="9" name="TextBox 8"/>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17</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ame.jpg"/>
          <p:cNvPicPr>
            <a:picLocks noChangeAspect="1"/>
          </p:cNvPicPr>
          <p:nvPr/>
        </p:nvPicPr>
        <p:blipFill>
          <a:blip r:embed="rId2" cstate="print"/>
          <a:srcRect t="22054" b="22270"/>
          <a:stretch>
            <a:fillRect/>
          </a:stretch>
        </p:blipFill>
        <p:spPr bwMode="auto">
          <a:xfrm>
            <a:off x="5292080" y="5805264"/>
            <a:ext cx="2952328" cy="720080"/>
          </a:xfrm>
          <a:prstGeom prst="rect">
            <a:avLst/>
          </a:prstGeom>
          <a:noFill/>
          <a:ln w="9525">
            <a:noFill/>
            <a:miter lim="800000"/>
            <a:headEnd/>
            <a:tailEnd/>
          </a:ln>
        </p:spPr>
      </p:pic>
      <p:pic>
        <p:nvPicPr>
          <p:cNvPr id="6" name="Picture 5" descr="gsa%20117_5635.jpg"/>
          <p:cNvPicPr>
            <a:picLocks noChangeAspect="1"/>
          </p:cNvPicPr>
          <p:nvPr/>
        </p:nvPicPr>
        <p:blipFill>
          <a:blip r:embed="rId3" cstate="print">
            <a:lum bright="30000"/>
          </a:blip>
          <a:stretch>
            <a:fillRect/>
          </a:stretch>
        </p:blipFill>
        <p:spPr>
          <a:xfrm>
            <a:off x="1187624" y="5877272"/>
            <a:ext cx="2538880" cy="517020"/>
          </a:xfrm>
          <a:prstGeom prst="rect">
            <a:avLst/>
          </a:prstGeom>
        </p:spPr>
      </p:pic>
      <p:sp>
        <p:nvSpPr>
          <p:cNvPr id="7" name="TextBox 6"/>
          <p:cNvSpPr txBox="1"/>
          <p:nvPr/>
        </p:nvSpPr>
        <p:spPr>
          <a:xfrm>
            <a:off x="971600" y="5229200"/>
            <a:ext cx="7200800" cy="369332"/>
          </a:xfrm>
          <a:prstGeom prst="rect">
            <a:avLst/>
          </a:prstGeom>
          <a:noFill/>
        </p:spPr>
        <p:txBody>
          <a:bodyPr wrap="square" rtlCol="0">
            <a:spAutoFit/>
          </a:bodyPr>
          <a:lstStyle/>
          <a:p>
            <a:pPr algn="ctr"/>
            <a:r>
              <a:rPr lang="en-GB" dirty="0" smtClean="0">
                <a:solidFill>
                  <a:schemeClr val="bg1">
                    <a:lumMod val="50000"/>
                  </a:schemeClr>
                </a:solidFill>
              </a:rPr>
              <a:t>Thank you</a:t>
            </a:r>
            <a:endParaRPr lang="en-GB" sz="1400" dirty="0">
              <a:solidFill>
                <a:schemeClr val="bg1">
                  <a:lumMod val="50000"/>
                </a:schemeClr>
              </a:solidFill>
            </a:endParaRPr>
          </a:p>
        </p:txBody>
      </p:sp>
      <p:pic>
        <p:nvPicPr>
          <p:cNvPr id="8" name="Picture 7" descr="G2014%20logo%20full%20colour_608x376.jpg"/>
          <p:cNvPicPr>
            <a:picLocks noChangeAspect="1"/>
          </p:cNvPicPr>
          <p:nvPr/>
        </p:nvPicPr>
        <p:blipFill>
          <a:blip r:embed="rId4" cstate="print">
            <a:lum/>
          </a:blip>
          <a:stretch>
            <a:fillRect/>
          </a:stretch>
        </p:blipFill>
        <p:spPr>
          <a:xfrm>
            <a:off x="2627784" y="476672"/>
            <a:ext cx="4075346" cy="2520280"/>
          </a:xfrm>
          <a:prstGeom prst="rect">
            <a:avLst/>
          </a:prstGeom>
        </p:spPr>
      </p:pic>
      <p:sp>
        <p:nvSpPr>
          <p:cNvPr id="9" name="TextBox 8"/>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18</a:t>
            </a:r>
            <a:endParaRPr lang="en-GB" sz="1000" dirty="0">
              <a:solidFill>
                <a:schemeClr val="bg1">
                  <a:lumMod val="50000"/>
                </a:schemeClr>
              </a:solidFill>
            </a:endParaRPr>
          </a:p>
        </p:txBody>
      </p:sp>
      <p:sp>
        <p:nvSpPr>
          <p:cNvPr id="10" name="TextBox 9"/>
          <p:cNvSpPr txBox="1"/>
          <p:nvPr/>
        </p:nvSpPr>
        <p:spPr>
          <a:xfrm>
            <a:off x="971600" y="3068960"/>
            <a:ext cx="7272808" cy="1815882"/>
          </a:xfrm>
          <a:prstGeom prst="rect">
            <a:avLst/>
          </a:prstGeom>
          <a:noFill/>
        </p:spPr>
        <p:txBody>
          <a:bodyPr wrap="square" rtlCol="0">
            <a:spAutoFit/>
          </a:bodyPr>
          <a:lstStyle/>
          <a:p>
            <a:pPr algn="ctr"/>
            <a:r>
              <a:rPr lang="en-GB" sz="1400" dirty="0" smtClean="0">
                <a:solidFill>
                  <a:schemeClr val="bg1">
                    <a:lumMod val="50000"/>
                  </a:schemeClr>
                </a:solidFill>
              </a:rPr>
              <a:t>All queries to this proposal can be directed to Jonathan Boyd, Helen </a:t>
            </a:r>
            <a:r>
              <a:rPr lang="en-GB" sz="1400" dirty="0" err="1" smtClean="0">
                <a:solidFill>
                  <a:schemeClr val="bg1">
                    <a:lumMod val="50000"/>
                  </a:schemeClr>
                </a:solidFill>
              </a:rPr>
              <a:t>Mariott</a:t>
            </a:r>
            <a:r>
              <a:rPr lang="en-GB" sz="1400" dirty="0" smtClean="0">
                <a:solidFill>
                  <a:schemeClr val="bg1">
                    <a:lumMod val="50000"/>
                  </a:schemeClr>
                </a:solidFill>
              </a:rPr>
              <a:t> and Colin Kirkpatrick</a:t>
            </a:r>
          </a:p>
          <a:p>
            <a:pPr algn="ctr"/>
            <a:r>
              <a:rPr lang="en-GB" sz="1400" dirty="0" smtClean="0">
                <a:solidFill>
                  <a:schemeClr val="bg1">
                    <a:lumMod val="50000"/>
                  </a:schemeClr>
                </a:solidFill>
              </a:rPr>
              <a:t>Glasgow School of Art </a:t>
            </a:r>
          </a:p>
          <a:p>
            <a:pPr algn="ctr"/>
            <a:endParaRPr lang="en-GB" sz="1400" dirty="0" smtClean="0">
              <a:solidFill>
                <a:schemeClr val="bg1">
                  <a:lumMod val="50000"/>
                </a:schemeClr>
              </a:solidFill>
            </a:endParaRPr>
          </a:p>
          <a:p>
            <a:pPr algn="ctr"/>
            <a:r>
              <a:rPr lang="en-GB" sz="1400" u="sng" dirty="0" smtClean="0">
                <a:solidFill>
                  <a:schemeClr val="bg1">
                    <a:lumMod val="50000"/>
                  </a:schemeClr>
                </a:solidFill>
              </a:rPr>
              <a:t>Jo.boyd@gsa.ac.uk</a:t>
            </a:r>
          </a:p>
          <a:p>
            <a:pPr algn="ctr"/>
            <a:r>
              <a:rPr lang="en-GB" sz="1400" u="sng" dirty="0" smtClean="0">
                <a:solidFill>
                  <a:schemeClr val="bg1">
                    <a:lumMod val="50000"/>
                  </a:schemeClr>
                </a:solidFill>
              </a:rPr>
              <a:t>H.Mariott@gsa.ac.uk</a:t>
            </a:r>
          </a:p>
          <a:p>
            <a:pPr algn="ctr"/>
            <a:r>
              <a:rPr lang="en-GB" sz="1400" u="sng" dirty="0" smtClean="0">
                <a:solidFill>
                  <a:schemeClr val="bg1">
                    <a:lumMod val="50000"/>
                  </a:schemeClr>
                </a:solidFill>
              </a:rPr>
              <a:t>C.Kirkpatrick@gsa.ac.uk</a:t>
            </a:r>
          </a:p>
          <a:p>
            <a:pPr algn="ctr"/>
            <a:endParaRPr lang="en-GB" sz="1400" dirty="0" smtClean="0">
              <a:solidFill>
                <a:schemeClr val="bg1">
                  <a:lumMod val="50000"/>
                </a:schemeClr>
              </a:solidFill>
            </a:endParaRPr>
          </a:p>
          <a:p>
            <a:pPr algn="ctr"/>
            <a:r>
              <a:rPr lang="en-GB" sz="1400" dirty="0" smtClean="0">
                <a:solidFill>
                  <a:schemeClr val="bg1">
                    <a:lumMod val="50000"/>
                  </a:schemeClr>
                </a:solidFill>
              </a:rPr>
              <a:t>0141 323 4624</a:t>
            </a:r>
            <a:endParaRPr lang="en-GB"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a:bodyPr>
          <a:lstStyle/>
          <a:p>
            <a:r>
              <a:rPr lang="en-GB" sz="1800" dirty="0" smtClean="0">
                <a:solidFill>
                  <a:schemeClr val="bg1">
                    <a:lumMod val="50000"/>
                  </a:schemeClr>
                </a:solidFill>
              </a:rPr>
              <a:t>Design and Making For Medal Design- </a:t>
            </a:r>
            <a:r>
              <a:rPr lang="en-GB" sz="1800" b="1" dirty="0" smtClean="0"/>
              <a:t>Option B</a:t>
            </a:r>
            <a:endParaRPr lang="en-GB" sz="1800" b="1" dirty="0"/>
          </a:p>
        </p:txBody>
      </p:sp>
      <p:sp>
        <p:nvSpPr>
          <p:cNvPr id="3" name="Content Placeholder 2"/>
          <p:cNvSpPr>
            <a:spLocks noGrp="1"/>
          </p:cNvSpPr>
          <p:nvPr>
            <p:ph idx="1"/>
          </p:nvPr>
        </p:nvSpPr>
        <p:spPr>
          <a:xfrm>
            <a:off x="457200" y="1946250"/>
            <a:ext cx="8229600" cy="4525963"/>
          </a:xfrm>
        </p:spPr>
        <p:txBody>
          <a:bodyPr>
            <a:normAutofit lnSpcReduction="10000"/>
          </a:bodyPr>
          <a:lstStyle/>
          <a:p>
            <a:pPr>
              <a:buNone/>
            </a:pPr>
            <a:r>
              <a:rPr lang="en-GB" sz="1400" b="1" dirty="0" smtClean="0">
                <a:solidFill>
                  <a:schemeClr val="bg1">
                    <a:lumMod val="50000"/>
                  </a:schemeClr>
                </a:solidFill>
              </a:rPr>
              <a:t>Contents</a:t>
            </a:r>
          </a:p>
          <a:p>
            <a:pPr>
              <a:buNone/>
            </a:pPr>
            <a:endParaRPr lang="en-GB" sz="1400" b="1" dirty="0" smtClean="0">
              <a:solidFill>
                <a:schemeClr val="bg1">
                  <a:lumMod val="50000"/>
                </a:schemeClr>
              </a:solidFill>
            </a:endParaRPr>
          </a:p>
          <a:p>
            <a:pPr>
              <a:buNone/>
            </a:pPr>
            <a:r>
              <a:rPr lang="en-GB" sz="1400" dirty="0" smtClean="0">
                <a:solidFill>
                  <a:schemeClr val="bg1">
                    <a:lumMod val="50000"/>
                  </a:schemeClr>
                </a:solidFill>
              </a:rPr>
              <a:t>Page</a:t>
            </a:r>
          </a:p>
          <a:p>
            <a:pPr>
              <a:buNone/>
            </a:pPr>
            <a:endParaRPr lang="en-GB" sz="1400" b="1" dirty="0" smtClean="0">
              <a:solidFill>
                <a:schemeClr val="bg1">
                  <a:lumMod val="50000"/>
                </a:schemeClr>
              </a:solidFill>
            </a:endParaRPr>
          </a:p>
          <a:p>
            <a:pPr>
              <a:buNone/>
            </a:pPr>
            <a:r>
              <a:rPr lang="en-GB" sz="1500" dirty="0" smtClean="0">
                <a:solidFill>
                  <a:schemeClr val="bg1">
                    <a:lumMod val="50000"/>
                  </a:schemeClr>
                </a:solidFill>
              </a:rPr>
              <a:t>1-3		Glasgow School of Art and Our Brief</a:t>
            </a:r>
          </a:p>
          <a:p>
            <a:pPr>
              <a:buNone/>
            </a:pPr>
            <a:endParaRPr lang="en-GB" sz="1500" dirty="0" smtClean="0">
              <a:solidFill>
                <a:schemeClr val="bg1">
                  <a:lumMod val="50000"/>
                </a:schemeClr>
              </a:solidFill>
            </a:endParaRPr>
          </a:p>
          <a:p>
            <a:pPr>
              <a:buNone/>
            </a:pPr>
            <a:r>
              <a:rPr lang="en-GB" sz="1500" dirty="0" smtClean="0">
                <a:solidFill>
                  <a:schemeClr val="bg1">
                    <a:lumMod val="50000"/>
                  </a:schemeClr>
                </a:solidFill>
              </a:rPr>
              <a:t>4-6		Design Based Solutions to Higher Metal Costs</a:t>
            </a:r>
          </a:p>
          <a:p>
            <a:pPr>
              <a:buNone/>
            </a:pPr>
            <a:endParaRPr lang="en-GB" sz="1500" dirty="0" smtClean="0">
              <a:solidFill>
                <a:schemeClr val="bg1">
                  <a:lumMod val="50000"/>
                </a:schemeClr>
              </a:solidFill>
            </a:endParaRPr>
          </a:p>
          <a:p>
            <a:pPr>
              <a:buNone/>
            </a:pPr>
            <a:r>
              <a:rPr lang="en-GB" sz="1500" dirty="0" smtClean="0">
                <a:solidFill>
                  <a:schemeClr val="bg1">
                    <a:lumMod val="50000"/>
                  </a:schemeClr>
                </a:solidFill>
              </a:rPr>
              <a:t>7-9		The Design and Production Team</a:t>
            </a:r>
          </a:p>
          <a:p>
            <a:pPr>
              <a:buNone/>
            </a:pPr>
            <a:endParaRPr lang="en-GB" sz="1500" dirty="0" smtClean="0">
              <a:solidFill>
                <a:schemeClr val="bg1">
                  <a:lumMod val="50000"/>
                </a:schemeClr>
              </a:solidFill>
            </a:endParaRPr>
          </a:p>
          <a:p>
            <a:pPr>
              <a:buNone/>
            </a:pPr>
            <a:r>
              <a:rPr lang="en-GB" sz="1500" dirty="0" smtClean="0">
                <a:solidFill>
                  <a:schemeClr val="bg1">
                    <a:lumMod val="50000"/>
                  </a:schemeClr>
                </a:solidFill>
              </a:rPr>
              <a:t>10-13	Our Facilities‘ and the Our Process of Medal Making</a:t>
            </a:r>
          </a:p>
          <a:p>
            <a:pPr>
              <a:buNone/>
            </a:pPr>
            <a:endParaRPr lang="en-GB" sz="1500" dirty="0" smtClean="0">
              <a:solidFill>
                <a:schemeClr val="bg1">
                  <a:lumMod val="50000"/>
                </a:schemeClr>
              </a:solidFill>
            </a:endParaRPr>
          </a:p>
          <a:p>
            <a:pPr>
              <a:buNone/>
            </a:pPr>
            <a:r>
              <a:rPr lang="en-GB" sz="1500" dirty="0" smtClean="0">
                <a:solidFill>
                  <a:schemeClr val="bg1">
                    <a:lumMod val="50000"/>
                  </a:schemeClr>
                </a:solidFill>
              </a:rPr>
              <a:t>14-15	The Costs</a:t>
            </a:r>
          </a:p>
          <a:p>
            <a:pPr>
              <a:buNone/>
            </a:pPr>
            <a:endParaRPr lang="en-GB" sz="1500" dirty="0" smtClean="0">
              <a:solidFill>
                <a:schemeClr val="bg1">
                  <a:lumMod val="50000"/>
                </a:schemeClr>
              </a:solidFill>
            </a:endParaRPr>
          </a:p>
          <a:p>
            <a:pPr>
              <a:buAutoNum type="arabicPlain" startAt="16"/>
            </a:pPr>
            <a:r>
              <a:rPr lang="en-GB" sz="1500" dirty="0" smtClean="0">
                <a:solidFill>
                  <a:schemeClr val="bg1">
                    <a:lumMod val="50000"/>
                  </a:schemeClr>
                </a:solidFill>
              </a:rPr>
              <a:t> 	Our Proposed Timetable </a:t>
            </a:r>
          </a:p>
          <a:p>
            <a:pPr>
              <a:buNone/>
            </a:pPr>
            <a:endParaRPr lang="en-GB" sz="1500" dirty="0" smtClean="0">
              <a:solidFill>
                <a:schemeClr val="bg1">
                  <a:lumMod val="50000"/>
                </a:schemeClr>
              </a:solidFill>
            </a:endParaRPr>
          </a:p>
          <a:p>
            <a:pPr>
              <a:buNone/>
            </a:pPr>
            <a:r>
              <a:rPr lang="en-GB" sz="1500" dirty="0" smtClean="0">
                <a:solidFill>
                  <a:schemeClr val="bg1">
                    <a:lumMod val="50000"/>
                  </a:schemeClr>
                </a:solidFill>
              </a:rPr>
              <a:t>17 		Summary</a:t>
            </a:r>
          </a:p>
          <a:p>
            <a:pPr>
              <a:buNone/>
            </a:pPr>
            <a:r>
              <a:rPr lang="en-GB" sz="1500" dirty="0" smtClean="0">
                <a:solidFill>
                  <a:schemeClr val="bg1">
                    <a:lumMod val="50000"/>
                  </a:schemeClr>
                </a:solidFill>
              </a:rPr>
              <a:t>	</a:t>
            </a:r>
            <a:endParaRPr lang="en-GB" sz="1400" dirty="0" smtClean="0">
              <a:solidFill>
                <a:schemeClr val="bg1">
                  <a:lumMod val="50000"/>
                </a:schemeClr>
              </a:solidFill>
            </a:endParaRPr>
          </a:p>
          <a:p>
            <a:pPr>
              <a:buFont typeface="+mj-lt"/>
              <a:buAutoNum type="arabicPeriod"/>
            </a:pPr>
            <a:endParaRPr lang="en-GB" sz="1400" dirty="0" smtClean="0"/>
          </a:p>
          <a:p>
            <a:pPr>
              <a:buFont typeface="+mj-lt"/>
              <a:buAutoNum type="arabicPeriod"/>
            </a:pPr>
            <a:endParaRPr lang="en-GB" sz="1400" dirty="0" smtClean="0"/>
          </a:p>
          <a:p>
            <a:pPr>
              <a:buFont typeface="+mj-lt"/>
              <a:buAutoNum type="arabicPeriod"/>
            </a:pPr>
            <a:endParaRPr lang="en-GB" sz="1400" dirty="0" smtClean="0"/>
          </a:p>
          <a:p>
            <a:pPr marL="514350" indent="-514350">
              <a:buFont typeface="+mj-lt"/>
              <a:buAutoNum type="arabicPeriod"/>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jpg"/>
          <p:cNvPicPr>
            <a:picLocks noChangeAspect="1"/>
          </p:cNvPicPr>
          <p:nvPr/>
        </p:nvPicPr>
        <p:blipFill>
          <a:blip r:embed="rId2" cstate="print">
            <a:lum bright="10000"/>
          </a:blip>
          <a:srcRect t="21773" b="62273"/>
          <a:stretch>
            <a:fillRect/>
          </a:stretch>
        </p:blipFill>
        <p:spPr>
          <a:xfrm rot="21395301">
            <a:off x="502532" y="2283644"/>
            <a:ext cx="9951680" cy="1472239"/>
          </a:xfrm>
          <a:prstGeom prst="rect">
            <a:avLst/>
          </a:prstGeom>
        </p:spPr>
      </p:pic>
      <p:sp>
        <p:nvSpPr>
          <p:cNvPr id="4" name="TextBox 3"/>
          <p:cNvSpPr txBox="1"/>
          <p:nvPr/>
        </p:nvSpPr>
        <p:spPr>
          <a:xfrm>
            <a:off x="1115616" y="3068960"/>
            <a:ext cx="6912768" cy="369332"/>
          </a:xfrm>
          <a:prstGeom prst="rect">
            <a:avLst/>
          </a:prstGeom>
          <a:noFill/>
        </p:spPr>
        <p:txBody>
          <a:bodyPr wrap="square" rtlCol="0">
            <a:spAutoFit/>
          </a:bodyPr>
          <a:lstStyle/>
          <a:p>
            <a:pPr algn="ctr"/>
            <a:r>
              <a:rPr lang="en-GB" dirty="0" smtClean="0">
                <a:solidFill>
                  <a:schemeClr val="bg1">
                    <a:lumMod val="50000"/>
                  </a:schemeClr>
                </a:solidFill>
              </a:rPr>
              <a:t>Glasgow School of Art and Our Brief</a:t>
            </a:r>
            <a:endParaRPr lang="en-GB" dirty="0">
              <a:solidFill>
                <a:schemeClr val="bg1">
                  <a:lumMod val="50000"/>
                </a:schemeClr>
              </a:solidFill>
            </a:endParaRPr>
          </a:p>
        </p:txBody>
      </p:sp>
      <p:sp>
        <p:nvSpPr>
          <p:cNvPr id="6" name="TextBox 5"/>
          <p:cNvSpPr txBox="1"/>
          <p:nvPr/>
        </p:nvSpPr>
        <p:spPr>
          <a:xfrm>
            <a:off x="0" y="6597352"/>
            <a:ext cx="395536" cy="246221"/>
          </a:xfrm>
          <a:prstGeom prst="rect">
            <a:avLst/>
          </a:prstGeom>
          <a:noFill/>
        </p:spPr>
        <p:txBody>
          <a:bodyPr wrap="square" rtlCol="0">
            <a:spAutoFit/>
          </a:bodyPr>
          <a:lstStyle/>
          <a:p>
            <a:r>
              <a:rPr lang="en-GB" sz="1000" dirty="0" smtClean="0">
                <a:solidFill>
                  <a:schemeClr val="bg1">
                    <a:lumMod val="50000"/>
                  </a:schemeClr>
                </a:solidFill>
              </a:rPr>
              <a:t>1</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2014%20logo%20full%20colour_608x376.jpg"/>
          <p:cNvPicPr>
            <a:picLocks noChangeAspect="1"/>
          </p:cNvPicPr>
          <p:nvPr/>
        </p:nvPicPr>
        <p:blipFill>
          <a:blip r:embed="rId2" cstate="print"/>
          <a:srcRect l="14404" r="20499"/>
          <a:stretch>
            <a:fillRect/>
          </a:stretch>
        </p:blipFill>
        <p:spPr>
          <a:xfrm>
            <a:off x="7668344" y="764704"/>
            <a:ext cx="985373" cy="936104"/>
          </a:xfrm>
          <a:prstGeom prst="rect">
            <a:avLst/>
          </a:prstGeom>
          <a:gradFill>
            <a:gsLst>
              <a:gs pos="6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4" name="TextBox 3"/>
          <p:cNvSpPr txBox="1"/>
          <p:nvPr/>
        </p:nvSpPr>
        <p:spPr>
          <a:xfrm>
            <a:off x="323528" y="764704"/>
            <a:ext cx="6912768" cy="6740307"/>
          </a:xfrm>
          <a:prstGeom prst="rect">
            <a:avLst/>
          </a:prstGeom>
          <a:noFill/>
        </p:spPr>
        <p:txBody>
          <a:bodyPr wrap="square" rtlCol="0">
            <a:spAutoFit/>
          </a:bodyPr>
          <a:lstStyle/>
          <a:p>
            <a:pPr algn="just"/>
            <a:r>
              <a:rPr lang="en-GB" sz="1200" b="1" dirty="0" smtClean="0">
                <a:solidFill>
                  <a:schemeClr val="bg1">
                    <a:lumMod val="50000"/>
                  </a:schemeClr>
                </a:solidFill>
              </a:rPr>
              <a:t>Our Understanding of the Brief</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The Glasgow School of Art, Department of </a:t>
            </a:r>
            <a:r>
              <a:rPr lang="en-GB" sz="1200" dirty="0" err="1" smtClean="0">
                <a:solidFill>
                  <a:schemeClr val="bg1">
                    <a:lumMod val="50000"/>
                  </a:schemeClr>
                </a:solidFill>
              </a:rPr>
              <a:t>Silversmithing</a:t>
            </a:r>
            <a:r>
              <a:rPr lang="en-GB" sz="1200" dirty="0" smtClean="0">
                <a:solidFill>
                  <a:schemeClr val="bg1">
                    <a:lumMod val="50000"/>
                  </a:schemeClr>
                </a:solidFill>
              </a:rPr>
              <a:t> and Jewellery, is pleased to submit this proposal to Glasgow 2014 Ltd for the design and production of Podium Medals for the XX Commonwealth Games.</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Glasgow 2014 Ltd seeks to commission suppliers to design and produce medals for the XX Commonwealth Games in Glasgow. A total of 1,519 podium medals are required, for gold-, silver- and bronze-winning athletes. In addition, at least 10,000 commemorative medals (potentially as many as 23,500) will be produced for all participating athletes, Games Federation officials and others directly involved in the Games. Pin badges for medal winners may also be commissioned. The podium medals are symbolic of the Commonwealth Games as a whole, and will feature prominently in global media coverage. Delivering an inspiring and innovative design that reflects the ambitions and spirit of the XX Games is an important objective for Glasgow 2014, and would help to define audiences' perceptions of the event and its hosts. </a:t>
            </a:r>
          </a:p>
          <a:p>
            <a:pPr algn="just"/>
            <a:r>
              <a:rPr lang="en-GB" sz="1200" dirty="0" smtClean="0">
                <a:solidFill>
                  <a:schemeClr val="bg1">
                    <a:lumMod val="50000"/>
                  </a:schemeClr>
                </a:solidFill>
              </a:rPr>
              <a:t>Athletes' medals are clearly an essential element of the Games, and it is therefore vital that they are produced in good time (completed before April 2014), with a minimum of risk. At a time of financial constraint and volatile precious metal prices, it is also extremely important that medal production represents good value for money, and is completed within planned budgets. It is also important that the medals meet standards defined by the Commonwealth Games Federation with regard to size, weight, materials and design features relating to branding. However, we understand that there may be scope to adjust these criteria to some extent, with approval, to fit the particular context of each Games. </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Our proposal presents two options for Glasgow 2014 to consider. </a:t>
            </a:r>
            <a:r>
              <a:rPr lang="en-GB" sz="1200" b="1" dirty="0" smtClean="0">
                <a:solidFill>
                  <a:schemeClr val="bg1">
                    <a:lumMod val="50000"/>
                  </a:schemeClr>
                </a:solidFill>
              </a:rPr>
              <a:t>Option A is for the design and manufacture of all gold, silver and bronze podium medals (including ribbons and presentation boxes), with a further option for the design and production of pin badges</a:t>
            </a:r>
            <a:r>
              <a:rPr lang="en-GB" sz="1200" dirty="0" smtClean="0">
                <a:solidFill>
                  <a:schemeClr val="bg1">
                    <a:lumMod val="50000"/>
                  </a:schemeClr>
                </a:solidFill>
              </a:rPr>
              <a:t>. Option A would enable Glasgow 2014 to commission an innovative, contemporary design, enabled by cutting edge technology, but where every single medal is hand-made by a skilled craftsperson. It will also make it possible to use higher grades of precious metals, at lower cost than would be possible with a more traditional design. </a:t>
            </a:r>
          </a:p>
          <a:p>
            <a:pPr algn="just"/>
            <a:r>
              <a:rPr lang="en-GB" sz="1200" dirty="0" smtClean="0">
                <a:solidFill>
                  <a:schemeClr val="bg1">
                    <a:lumMod val="50000"/>
                  </a:schemeClr>
                </a:solidFill>
              </a:rPr>
              <a:t> </a:t>
            </a:r>
          </a:p>
          <a:p>
            <a:pPr algn="just"/>
            <a:r>
              <a:rPr lang="en-GB" sz="1200" b="1" dirty="0" smtClean="0">
                <a:solidFill>
                  <a:schemeClr val="bg1">
                    <a:lumMod val="50000"/>
                  </a:schemeClr>
                </a:solidFill>
              </a:rPr>
              <a:t>Option B is for the creation and prototyping of medal designs only, on the understanding that medal production would be carried out by a third party manufacturer. </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Neither option includes production of commemorative medals. </a:t>
            </a:r>
          </a:p>
          <a:p>
            <a:r>
              <a:rPr lang="en-GB" sz="1200" dirty="0" smtClean="0"/>
              <a:t/>
            </a:r>
            <a:br>
              <a:rPr lang="en-GB" sz="1200" dirty="0" smtClean="0"/>
            </a:br>
            <a:r>
              <a:rPr lang="en-GB" sz="1200" dirty="0" smtClean="0"/>
              <a:t/>
            </a:r>
            <a:br>
              <a:rPr lang="en-GB" sz="1200" dirty="0" smtClean="0"/>
            </a:br>
            <a:endParaRPr lang="en-GB" sz="1200" dirty="0"/>
          </a:p>
        </p:txBody>
      </p:sp>
      <p:sp>
        <p:nvSpPr>
          <p:cNvPr id="6" name="TextBox 5"/>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2</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988840"/>
            <a:ext cx="5688632" cy="307777"/>
          </a:xfrm>
          <a:prstGeom prst="rect">
            <a:avLst/>
          </a:prstGeom>
          <a:noFill/>
        </p:spPr>
        <p:txBody>
          <a:bodyPr wrap="square" rtlCol="0">
            <a:spAutoFit/>
          </a:bodyPr>
          <a:lstStyle/>
          <a:p>
            <a:r>
              <a:rPr lang="en-GB" sz="1400" dirty="0" smtClean="0">
                <a:solidFill>
                  <a:schemeClr val="bg1">
                    <a:lumMod val="50000"/>
                  </a:schemeClr>
                </a:solidFill>
              </a:rPr>
              <a:t>Why Glasgow School of Art?</a:t>
            </a:r>
            <a:endParaRPr lang="en-GB" sz="1400" dirty="0">
              <a:solidFill>
                <a:schemeClr val="bg1">
                  <a:lumMod val="50000"/>
                </a:schemeClr>
              </a:solidFill>
            </a:endParaRPr>
          </a:p>
        </p:txBody>
      </p:sp>
      <p:pic>
        <p:nvPicPr>
          <p:cNvPr id="5" name="Picture 4" descr="glasgow-school-of-art.jpg"/>
          <p:cNvPicPr>
            <a:picLocks noChangeAspect="1"/>
          </p:cNvPicPr>
          <p:nvPr/>
        </p:nvPicPr>
        <p:blipFill>
          <a:blip r:embed="rId2" cstate="print">
            <a:grayscl/>
            <a:lum bright="20000"/>
          </a:blip>
          <a:srcRect l="4124" r="7390"/>
          <a:stretch>
            <a:fillRect/>
          </a:stretch>
        </p:blipFill>
        <p:spPr>
          <a:xfrm>
            <a:off x="467544" y="2564904"/>
            <a:ext cx="2466734" cy="2664296"/>
          </a:xfrm>
          <a:prstGeom prst="rect">
            <a:avLst/>
          </a:prstGeom>
        </p:spPr>
      </p:pic>
      <p:sp>
        <p:nvSpPr>
          <p:cNvPr id="6" name="Rectangle 5"/>
          <p:cNvSpPr/>
          <p:nvPr/>
        </p:nvSpPr>
        <p:spPr>
          <a:xfrm>
            <a:off x="323528" y="2492896"/>
            <a:ext cx="8424936" cy="280831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059832" y="2564904"/>
            <a:ext cx="5616624" cy="3016210"/>
          </a:xfrm>
          <a:prstGeom prst="rect">
            <a:avLst/>
          </a:prstGeom>
          <a:noFill/>
        </p:spPr>
        <p:txBody>
          <a:bodyPr wrap="square" rtlCol="0">
            <a:spAutoFit/>
          </a:bodyPr>
          <a:lstStyle/>
          <a:p>
            <a:pPr algn="just"/>
            <a:r>
              <a:rPr lang="en-GB" sz="1100" b="1" dirty="0" smtClean="0">
                <a:solidFill>
                  <a:schemeClr val="bg1">
                    <a:lumMod val="50000"/>
                  </a:schemeClr>
                </a:solidFill>
              </a:rPr>
              <a:t>Glasgow School of Art</a:t>
            </a:r>
          </a:p>
          <a:p>
            <a:pPr algn="just"/>
            <a:r>
              <a:rPr lang="en-GB" sz="1000" dirty="0" smtClean="0">
                <a:solidFill>
                  <a:schemeClr val="bg1">
                    <a:lumMod val="50000"/>
                  </a:schemeClr>
                </a:solidFill>
              </a:rPr>
              <a:t>The GSA is internationally recognised as one of Europe's foremost university-level institutions for creative education and research in fine art, design and architecture. We foster the conditions for </a:t>
            </a:r>
            <a:r>
              <a:rPr lang="en-GB" sz="1000" b="1" dirty="0" smtClean="0">
                <a:solidFill>
                  <a:schemeClr val="bg1">
                    <a:lumMod val="50000"/>
                  </a:schemeClr>
                </a:solidFill>
              </a:rPr>
              <a:t>creativity</a:t>
            </a:r>
            <a:r>
              <a:rPr lang="en-GB" sz="1000" dirty="0" smtClean="0">
                <a:solidFill>
                  <a:schemeClr val="bg1">
                    <a:lumMod val="50000"/>
                  </a:schemeClr>
                </a:solidFill>
              </a:rPr>
              <a:t> in order to promote critical thinking, experimentation, discovery and innovation. Our distinctive pedagogy and research promote studio culture as the basis for creative communities, the meeting ground for diversity of opinion, independence of thought and learning from each other. </a:t>
            </a:r>
            <a:r>
              <a:rPr lang="en-GB" sz="1000" b="1" dirty="0" smtClean="0">
                <a:solidFill>
                  <a:schemeClr val="bg1">
                    <a:lumMod val="50000"/>
                  </a:schemeClr>
                </a:solidFill>
              </a:rPr>
              <a:t>Proudly independent and outward-looking</a:t>
            </a:r>
            <a:r>
              <a:rPr lang="en-GB" sz="1000" dirty="0" smtClean="0">
                <a:solidFill>
                  <a:schemeClr val="bg1">
                    <a:lumMod val="50000"/>
                  </a:schemeClr>
                </a:solidFill>
              </a:rPr>
              <a:t>, we continuously extend the boundaries of our knowledge, geographic reach and impact through collaboration and partnership locally, nationally and internationally.</a:t>
            </a:r>
          </a:p>
          <a:p>
            <a:pPr algn="just"/>
            <a:endParaRPr lang="en-GB" sz="1000" dirty="0">
              <a:solidFill>
                <a:schemeClr val="bg1">
                  <a:lumMod val="50000"/>
                </a:schemeClr>
              </a:solidFill>
            </a:endParaRPr>
          </a:p>
          <a:p>
            <a:pPr algn="just"/>
            <a:r>
              <a:rPr lang="en-GB" sz="1100" b="1" dirty="0" err="1" smtClean="0">
                <a:solidFill>
                  <a:schemeClr val="bg1">
                    <a:lumMod val="50000"/>
                  </a:schemeClr>
                </a:solidFill>
              </a:rPr>
              <a:t>Silversmithing</a:t>
            </a:r>
            <a:r>
              <a:rPr lang="en-GB" sz="1100" b="1" dirty="0" smtClean="0">
                <a:solidFill>
                  <a:schemeClr val="bg1">
                    <a:lumMod val="50000"/>
                  </a:schemeClr>
                </a:solidFill>
              </a:rPr>
              <a:t> And Jewellery</a:t>
            </a:r>
          </a:p>
          <a:p>
            <a:pPr algn="just"/>
            <a:r>
              <a:rPr lang="en-GB" sz="1000" dirty="0" smtClean="0">
                <a:solidFill>
                  <a:schemeClr val="bg1">
                    <a:lumMod val="50000"/>
                  </a:schemeClr>
                </a:solidFill>
              </a:rPr>
              <a:t>For over 100 years </a:t>
            </a:r>
            <a:r>
              <a:rPr lang="en-GB" sz="1000" dirty="0" err="1" smtClean="0">
                <a:solidFill>
                  <a:schemeClr val="bg1">
                    <a:lumMod val="50000"/>
                  </a:schemeClr>
                </a:solidFill>
              </a:rPr>
              <a:t>Silversmithing</a:t>
            </a:r>
            <a:r>
              <a:rPr lang="en-GB" sz="1000" dirty="0" smtClean="0">
                <a:solidFill>
                  <a:schemeClr val="bg1">
                    <a:lumMod val="50000"/>
                  </a:schemeClr>
                </a:solidFill>
              </a:rPr>
              <a:t> and Jewellery within GSA has produced many of Scotland's best known jewellers, innovators and designers. Students and gradates continue to win awards and recognition keeping the course at the forefront of the jewellery and metalworking industries. The staff of the department, as practising designer/makers/researchers, continually review new developments in the field, evaluate the place of </a:t>
            </a:r>
            <a:r>
              <a:rPr lang="en-GB" sz="1000" dirty="0" err="1" smtClean="0">
                <a:solidFill>
                  <a:schemeClr val="bg1">
                    <a:lumMod val="50000"/>
                  </a:schemeClr>
                </a:solidFill>
              </a:rPr>
              <a:t>silversmithing</a:t>
            </a:r>
            <a:r>
              <a:rPr lang="en-GB" sz="1000" dirty="0" smtClean="0">
                <a:solidFill>
                  <a:schemeClr val="bg1">
                    <a:lumMod val="50000"/>
                  </a:schemeClr>
                </a:solidFill>
              </a:rPr>
              <a:t> and jewellery in changing international cultural environments, and respond to technological advances in design and manufacture. The department has also worked in the past creating other sporting and corporate prizes.</a:t>
            </a:r>
          </a:p>
          <a:p>
            <a:endParaRPr lang="en-GB" dirty="0"/>
          </a:p>
        </p:txBody>
      </p:sp>
      <p:sp>
        <p:nvSpPr>
          <p:cNvPr id="9" name="TextBox 8"/>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3</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jpg"/>
          <p:cNvPicPr>
            <a:picLocks noChangeAspect="1"/>
          </p:cNvPicPr>
          <p:nvPr/>
        </p:nvPicPr>
        <p:blipFill>
          <a:blip r:embed="rId2" cstate="print">
            <a:lum bright="10000"/>
          </a:blip>
          <a:srcRect t="47396" b="32968"/>
          <a:stretch>
            <a:fillRect/>
          </a:stretch>
        </p:blipFill>
        <p:spPr>
          <a:xfrm>
            <a:off x="48006" y="2708920"/>
            <a:ext cx="9095994" cy="1656184"/>
          </a:xfrm>
          <a:prstGeom prst="rect">
            <a:avLst/>
          </a:prstGeom>
        </p:spPr>
      </p:pic>
      <p:sp>
        <p:nvSpPr>
          <p:cNvPr id="4" name="TextBox 3"/>
          <p:cNvSpPr txBox="1"/>
          <p:nvPr/>
        </p:nvSpPr>
        <p:spPr>
          <a:xfrm>
            <a:off x="1907704" y="3212976"/>
            <a:ext cx="5256584" cy="369332"/>
          </a:xfrm>
          <a:prstGeom prst="rect">
            <a:avLst/>
          </a:prstGeom>
          <a:noFill/>
        </p:spPr>
        <p:txBody>
          <a:bodyPr wrap="square" rtlCol="0">
            <a:spAutoFit/>
          </a:bodyPr>
          <a:lstStyle/>
          <a:p>
            <a:pPr algn="ctr"/>
            <a:r>
              <a:rPr lang="en-GB" dirty="0" smtClean="0">
                <a:solidFill>
                  <a:schemeClr val="bg1">
                    <a:lumMod val="50000"/>
                  </a:schemeClr>
                </a:solidFill>
              </a:rPr>
              <a:t>Design Based Solution to Higher metal costs.</a:t>
            </a:r>
            <a:endParaRPr lang="en-GB" dirty="0">
              <a:solidFill>
                <a:schemeClr val="bg1">
                  <a:lumMod val="50000"/>
                </a:schemeClr>
              </a:solidFill>
            </a:endParaRPr>
          </a:p>
        </p:txBody>
      </p:sp>
      <p:sp>
        <p:nvSpPr>
          <p:cNvPr id="6" name="TextBox 5"/>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4</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3-small.jpg"/>
          <p:cNvPicPr>
            <a:picLocks noChangeAspect="1"/>
          </p:cNvPicPr>
          <p:nvPr/>
        </p:nvPicPr>
        <p:blipFill>
          <a:blip r:embed="rId2" cstate="print"/>
          <a:srcRect l="9285" t="4671" r="10466" b="4239"/>
          <a:stretch>
            <a:fillRect/>
          </a:stretch>
        </p:blipFill>
        <p:spPr bwMode="auto">
          <a:xfrm rot="1087214">
            <a:off x="4017478" y="569801"/>
            <a:ext cx="4237038" cy="3592513"/>
          </a:xfrm>
          <a:prstGeom prst="rect">
            <a:avLst/>
          </a:prstGeom>
          <a:noFill/>
          <a:ln w="12700" cap="flat" cmpd="sng">
            <a:noFill/>
            <a:prstDash val="solid"/>
            <a:miter lim="0"/>
            <a:headEnd type="none" w="med" len="med"/>
            <a:tailEnd type="none" w="med" len="med"/>
          </a:ln>
          <a:effectLst/>
        </p:spPr>
      </p:pic>
      <p:sp>
        <p:nvSpPr>
          <p:cNvPr id="4" name="TextBox 3"/>
          <p:cNvSpPr txBox="1"/>
          <p:nvPr/>
        </p:nvSpPr>
        <p:spPr>
          <a:xfrm>
            <a:off x="251520" y="1124744"/>
            <a:ext cx="5760640" cy="892552"/>
          </a:xfrm>
          <a:prstGeom prst="rect">
            <a:avLst/>
          </a:prstGeom>
          <a:noFill/>
        </p:spPr>
        <p:txBody>
          <a:bodyPr wrap="square" rtlCol="0">
            <a:spAutoFit/>
          </a:bodyPr>
          <a:lstStyle/>
          <a:p>
            <a:r>
              <a:rPr lang="en-GB" sz="1400" b="1" dirty="0" smtClean="0">
                <a:solidFill>
                  <a:schemeClr val="bg1">
                    <a:lumMod val="50000"/>
                  </a:schemeClr>
                </a:solidFill>
              </a:rPr>
              <a:t>Propose Solutions to higher </a:t>
            </a:r>
          </a:p>
          <a:p>
            <a:r>
              <a:rPr lang="en-GB" sz="1400" b="1" dirty="0" smtClean="0">
                <a:solidFill>
                  <a:schemeClr val="bg1">
                    <a:lumMod val="50000"/>
                  </a:schemeClr>
                </a:solidFill>
              </a:rPr>
              <a:t>costs in precious metals</a:t>
            </a:r>
          </a:p>
          <a:p>
            <a:endParaRPr lang="en-GB" sz="1200" b="1" dirty="0">
              <a:solidFill>
                <a:schemeClr val="bg1">
                  <a:lumMod val="50000"/>
                </a:schemeClr>
              </a:solidFill>
            </a:endParaRPr>
          </a:p>
          <a:p>
            <a:endParaRPr lang="en-GB" sz="1200" dirty="0">
              <a:solidFill>
                <a:schemeClr val="bg1">
                  <a:lumMod val="50000"/>
                </a:schemeClr>
              </a:solidFill>
            </a:endParaRPr>
          </a:p>
        </p:txBody>
      </p:sp>
      <p:pic>
        <p:nvPicPr>
          <p:cNvPr id="6" name="Picture 1" descr="image6-small.jpg"/>
          <p:cNvPicPr>
            <a:picLocks noChangeAspect="1"/>
          </p:cNvPicPr>
          <p:nvPr/>
        </p:nvPicPr>
        <p:blipFill>
          <a:blip r:embed="rId3" cstate="print"/>
          <a:srcRect l="17740" t="25566" r="21625" b="5896"/>
          <a:stretch>
            <a:fillRect/>
          </a:stretch>
        </p:blipFill>
        <p:spPr bwMode="auto">
          <a:xfrm rot="874393">
            <a:off x="4913508" y="2786640"/>
            <a:ext cx="4176464" cy="2676181"/>
          </a:xfrm>
          <a:prstGeom prst="rect">
            <a:avLst/>
          </a:prstGeom>
          <a:noFill/>
          <a:ln w="12700" cap="flat" cmpd="sng">
            <a:noFill/>
            <a:prstDash val="solid"/>
            <a:miter lim="0"/>
            <a:headEnd type="none" w="med" len="med"/>
            <a:tailEnd type="none" w="med" len="med"/>
          </a:ln>
          <a:effectLst/>
        </p:spPr>
      </p:pic>
      <p:pic>
        <p:nvPicPr>
          <p:cNvPr id="7" name="Picture 6" descr="medal prototype.jpg"/>
          <p:cNvPicPr>
            <a:picLocks noChangeAspect="1"/>
          </p:cNvPicPr>
          <p:nvPr/>
        </p:nvPicPr>
        <p:blipFill>
          <a:blip r:embed="rId4" cstate="print"/>
          <a:stretch>
            <a:fillRect/>
          </a:stretch>
        </p:blipFill>
        <p:spPr>
          <a:xfrm rot="20811769">
            <a:off x="638879" y="4201698"/>
            <a:ext cx="6424576" cy="2247460"/>
          </a:xfrm>
          <a:prstGeom prst="rect">
            <a:avLst/>
          </a:prstGeom>
        </p:spPr>
      </p:pic>
      <p:sp>
        <p:nvSpPr>
          <p:cNvPr id="8" name="TextBox 7"/>
          <p:cNvSpPr txBox="1"/>
          <p:nvPr/>
        </p:nvSpPr>
        <p:spPr>
          <a:xfrm>
            <a:off x="5508103" y="6696744"/>
            <a:ext cx="3096344" cy="246221"/>
          </a:xfrm>
          <a:prstGeom prst="rect">
            <a:avLst/>
          </a:prstGeom>
          <a:noFill/>
        </p:spPr>
        <p:txBody>
          <a:bodyPr wrap="square" rtlCol="0">
            <a:spAutoFit/>
          </a:bodyPr>
          <a:lstStyle/>
          <a:p>
            <a:r>
              <a:rPr lang="en-GB" sz="1000" dirty="0" smtClean="0">
                <a:solidFill>
                  <a:schemeClr val="bg1">
                    <a:lumMod val="50000"/>
                  </a:schemeClr>
                </a:solidFill>
              </a:rPr>
              <a:t>Initial sketch, Renders and Prototype of potential design</a:t>
            </a:r>
            <a:endParaRPr lang="en-GB" sz="1000" dirty="0">
              <a:solidFill>
                <a:schemeClr val="bg1">
                  <a:lumMod val="50000"/>
                </a:schemeClr>
              </a:solidFill>
            </a:endParaRPr>
          </a:p>
        </p:txBody>
      </p:sp>
      <p:sp>
        <p:nvSpPr>
          <p:cNvPr id="9" name="TextBox 8"/>
          <p:cNvSpPr txBox="1"/>
          <p:nvPr/>
        </p:nvSpPr>
        <p:spPr>
          <a:xfrm>
            <a:off x="251520" y="1916832"/>
            <a:ext cx="3312368" cy="1938992"/>
          </a:xfrm>
          <a:prstGeom prst="rect">
            <a:avLst/>
          </a:prstGeom>
          <a:noFill/>
        </p:spPr>
        <p:txBody>
          <a:bodyPr wrap="square" rtlCol="0">
            <a:spAutoFit/>
          </a:bodyPr>
          <a:lstStyle/>
          <a:p>
            <a:pPr algn="just"/>
            <a:r>
              <a:rPr lang="en-GB" sz="1200" dirty="0" smtClean="0">
                <a:solidFill>
                  <a:schemeClr val="bg1">
                    <a:lumMod val="50000"/>
                  </a:schemeClr>
                </a:solidFill>
              </a:rPr>
              <a:t>Working from problems described by the Commonwealth Games team in relation to rises in Precious Metal costs, designer/maker and GSA lecturer Jonathan Boyd produced several designs (these can be seen in the Appendices) which looked to cut down the amount of precious metals used within each metal by 20-50%. Viewing the changes in material led to exciting considerations of a hollow form Medal. This increases the design and innovation possibilities.</a:t>
            </a:r>
            <a:endParaRPr lang="en-GB" sz="1200" dirty="0">
              <a:solidFill>
                <a:schemeClr val="bg1">
                  <a:lumMod val="50000"/>
                </a:schemeClr>
              </a:solidFill>
            </a:endParaRPr>
          </a:p>
        </p:txBody>
      </p:sp>
      <p:sp>
        <p:nvSpPr>
          <p:cNvPr id="11" name="TextBox 10"/>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5</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836712"/>
            <a:ext cx="2520280" cy="424847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65000"/>
                </a:schemeClr>
              </a:solidFill>
            </a:endParaRPr>
          </a:p>
        </p:txBody>
      </p:sp>
      <p:pic>
        <p:nvPicPr>
          <p:cNvPr id="4" name="Picture 3" descr="Commonwealth_Games_2010_Medal.jpg"/>
          <p:cNvPicPr>
            <a:picLocks noChangeAspect="1"/>
          </p:cNvPicPr>
          <p:nvPr/>
        </p:nvPicPr>
        <p:blipFill>
          <a:blip r:embed="rId3" cstate="print">
            <a:grayscl/>
            <a:lum bright="20000" contrast="-20000"/>
          </a:blip>
          <a:stretch>
            <a:fillRect/>
          </a:stretch>
        </p:blipFill>
        <p:spPr>
          <a:xfrm>
            <a:off x="467544" y="908720"/>
            <a:ext cx="2376263" cy="1621150"/>
          </a:xfrm>
          <a:prstGeom prst="rect">
            <a:avLst/>
          </a:prstGeom>
        </p:spPr>
      </p:pic>
      <p:pic>
        <p:nvPicPr>
          <p:cNvPr id="5" name="Picture 4" descr="r.jpg"/>
          <p:cNvPicPr>
            <a:picLocks noChangeAspect="1"/>
          </p:cNvPicPr>
          <p:nvPr/>
        </p:nvPicPr>
        <p:blipFill>
          <a:blip r:embed="rId4" cstate="print">
            <a:grayscl/>
            <a:lum bright="20000"/>
          </a:blip>
          <a:stretch>
            <a:fillRect/>
          </a:stretch>
        </p:blipFill>
        <p:spPr>
          <a:xfrm>
            <a:off x="467544" y="2780928"/>
            <a:ext cx="2376263" cy="1568855"/>
          </a:xfrm>
          <a:prstGeom prst="rect">
            <a:avLst/>
          </a:prstGeom>
        </p:spPr>
      </p:pic>
      <p:sp>
        <p:nvSpPr>
          <p:cNvPr id="8" name="TextBox 7"/>
          <p:cNvSpPr txBox="1"/>
          <p:nvPr/>
        </p:nvSpPr>
        <p:spPr>
          <a:xfrm>
            <a:off x="3275856" y="404664"/>
            <a:ext cx="4752528" cy="3231654"/>
          </a:xfrm>
          <a:prstGeom prst="rect">
            <a:avLst/>
          </a:prstGeom>
          <a:noFill/>
        </p:spPr>
        <p:txBody>
          <a:bodyPr wrap="square" rtlCol="0">
            <a:spAutoFit/>
          </a:bodyPr>
          <a:lstStyle/>
          <a:p>
            <a:pPr algn="just"/>
            <a:r>
              <a:rPr lang="en-GB" sz="1200" b="1" u="sng" dirty="0" smtClean="0">
                <a:solidFill>
                  <a:schemeClr val="bg1">
                    <a:lumMod val="50000"/>
                  </a:schemeClr>
                </a:solidFill>
              </a:rPr>
              <a:t>The Proposed Design</a:t>
            </a:r>
            <a:r>
              <a:rPr lang="en-GB" sz="1200" b="1" dirty="0" smtClean="0">
                <a:solidFill>
                  <a:schemeClr val="bg1">
                    <a:lumMod val="50000"/>
                  </a:schemeClr>
                </a:solidFill>
              </a:rPr>
              <a:t>.</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The design Prototype displayed within this proposal takes its influence from the design of 2014 Commonwealth Games logo and aims to display movement and motion.</a:t>
            </a:r>
          </a:p>
          <a:p>
            <a:pPr algn="just"/>
            <a:r>
              <a:rPr lang="en-GB" sz="1200" dirty="0" smtClean="0">
                <a:solidFill>
                  <a:schemeClr val="bg1">
                    <a:lumMod val="50000"/>
                  </a:schemeClr>
                </a:solidFill>
              </a:rPr>
              <a:t> </a:t>
            </a:r>
          </a:p>
          <a:p>
            <a:pPr algn="just"/>
            <a:r>
              <a:rPr lang="en-GB" sz="1200" dirty="0" smtClean="0">
                <a:solidFill>
                  <a:schemeClr val="bg1">
                    <a:lumMod val="50000"/>
                  </a:schemeClr>
                </a:solidFill>
              </a:rPr>
              <a:t>All information and prices relating to materials are related to the prototype design included.  More information on the developing the design can be found in the a prior design presentation (Appendix). This prototype design looks to find a design based solution to rising metals costs by reducing metal weight but keeping volume. By doing this the opportunities for creating unique and interesting medal designs increase. Space and hollow form become areas for experimentation and innovation: still weighing over 100 grams the prototype has a diameter of 70 mm and a thickness of 6.5 mm keeping its large volume. It is understood from conversations that the commonwealth insignia must be kept on the reverse of the medal untouched. </a:t>
            </a:r>
            <a:endParaRPr lang="en-GB" dirty="0"/>
          </a:p>
        </p:txBody>
      </p:sp>
      <p:sp>
        <p:nvSpPr>
          <p:cNvPr id="9" name="TextBox 8"/>
          <p:cNvSpPr txBox="1"/>
          <p:nvPr/>
        </p:nvSpPr>
        <p:spPr>
          <a:xfrm>
            <a:off x="467544" y="4437112"/>
            <a:ext cx="2417411" cy="553998"/>
          </a:xfrm>
          <a:prstGeom prst="rect">
            <a:avLst/>
          </a:prstGeom>
          <a:noFill/>
        </p:spPr>
        <p:txBody>
          <a:bodyPr wrap="square" rtlCol="0">
            <a:spAutoFit/>
          </a:bodyPr>
          <a:lstStyle/>
          <a:p>
            <a:pPr algn="just"/>
            <a:r>
              <a:rPr lang="en-GB" sz="1000" b="1" dirty="0" err="1" smtClean="0">
                <a:solidFill>
                  <a:schemeClr val="bg1">
                    <a:lumMod val="50000"/>
                  </a:schemeClr>
                </a:solidFill>
              </a:rPr>
              <a:t>Dehli’s</a:t>
            </a:r>
            <a:r>
              <a:rPr lang="en-GB" sz="1000" b="1" dirty="0" smtClean="0">
                <a:solidFill>
                  <a:schemeClr val="bg1">
                    <a:lumMod val="50000"/>
                  </a:schemeClr>
                </a:solidFill>
              </a:rPr>
              <a:t> 2010 Games Medal.</a:t>
            </a:r>
          </a:p>
          <a:p>
            <a:pPr algn="just"/>
            <a:r>
              <a:rPr lang="en-GB" sz="1000" dirty="0" smtClean="0">
                <a:solidFill>
                  <a:schemeClr val="bg1">
                    <a:lumMod val="50000"/>
                  </a:schemeClr>
                </a:solidFill>
              </a:rPr>
              <a:t>Note the shrinking of Commonwealth Logo and pattering on back of medal.</a:t>
            </a:r>
            <a:endParaRPr lang="en-GB" sz="1000" dirty="0">
              <a:solidFill>
                <a:schemeClr val="bg1">
                  <a:lumMod val="50000"/>
                </a:schemeClr>
              </a:solidFill>
            </a:endParaRPr>
          </a:p>
        </p:txBody>
      </p:sp>
      <p:sp>
        <p:nvSpPr>
          <p:cNvPr id="12" name="TextBox 11"/>
          <p:cNvSpPr txBox="1"/>
          <p:nvPr/>
        </p:nvSpPr>
        <p:spPr>
          <a:xfrm>
            <a:off x="3275856" y="3717032"/>
            <a:ext cx="2448272" cy="3046988"/>
          </a:xfrm>
          <a:prstGeom prst="rect">
            <a:avLst/>
          </a:prstGeom>
          <a:noFill/>
        </p:spPr>
        <p:txBody>
          <a:bodyPr wrap="square" rtlCol="0">
            <a:spAutoFit/>
          </a:bodyPr>
          <a:lstStyle/>
          <a:p>
            <a:pPr algn="just"/>
            <a:r>
              <a:rPr lang="en-GB" sz="1200" dirty="0" smtClean="0">
                <a:solidFill>
                  <a:srgbClr val="7F7F7F"/>
                </a:solidFill>
                <a:latin typeface="Calibri" pitchFamily="34" charset="0"/>
              </a:rPr>
              <a:t>However, as can be seen from </a:t>
            </a:r>
            <a:r>
              <a:rPr lang="en-GB" sz="1200" dirty="0" err="1" smtClean="0">
                <a:solidFill>
                  <a:srgbClr val="7F7F7F"/>
                </a:solidFill>
                <a:latin typeface="Calibri" pitchFamily="34" charset="0"/>
              </a:rPr>
              <a:t>Dehli's</a:t>
            </a:r>
            <a:r>
              <a:rPr lang="en-GB" sz="1200" dirty="0" smtClean="0">
                <a:solidFill>
                  <a:srgbClr val="7F7F7F"/>
                </a:solidFill>
                <a:latin typeface="Calibri" pitchFamily="34" charset="0"/>
              </a:rPr>
              <a:t> medal </a:t>
            </a:r>
            <a:r>
              <a:rPr lang="en-GB" sz="1200" b="1" dirty="0" smtClean="0">
                <a:solidFill>
                  <a:srgbClr val="7F7F7F"/>
                </a:solidFill>
                <a:latin typeface="Calibri" pitchFamily="34" charset="0"/>
              </a:rPr>
              <a:t>(left), </a:t>
            </a:r>
            <a:r>
              <a:rPr lang="en-GB" sz="1200" dirty="0" smtClean="0">
                <a:solidFill>
                  <a:srgbClr val="7F7F7F"/>
                </a:solidFill>
                <a:latin typeface="Calibri" pitchFamily="34" charset="0"/>
              </a:rPr>
              <a:t>previous designs have reduced and displayed the logo next to the designed/ patterned area in a similar way to presented prototype (right). </a:t>
            </a:r>
          </a:p>
          <a:p>
            <a:pPr algn="just"/>
            <a:r>
              <a:rPr lang="en-GB" sz="1200" dirty="0" smtClean="0">
                <a:solidFill>
                  <a:srgbClr val="7F7F7F"/>
                </a:solidFill>
                <a:latin typeface="Calibri" pitchFamily="34" charset="0"/>
              </a:rPr>
              <a:t> </a:t>
            </a:r>
          </a:p>
          <a:p>
            <a:pPr algn="just"/>
            <a:r>
              <a:rPr lang="en-GB" sz="1200" dirty="0" smtClean="0">
                <a:solidFill>
                  <a:srgbClr val="7F7F7F"/>
                </a:solidFill>
                <a:latin typeface="Calibri" pitchFamily="34" charset="0"/>
              </a:rPr>
              <a:t>The prototype  has an inbuilt system for threading the ribbon this should provide strength as a medals weak point is often the connection between medal and ribbon. Additionally this enhances the medal design providing a clean circular outline.</a:t>
            </a:r>
          </a:p>
          <a:p>
            <a:endParaRPr lang="en-GB" sz="1200" dirty="0"/>
          </a:p>
        </p:txBody>
      </p:sp>
      <p:pic>
        <p:nvPicPr>
          <p:cNvPr id="13" name="Picture 12" descr="medals.jpg"/>
          <p:cNvPicPr>
            <a:picLocks noChangeAspect="1"/>
          </p:cNvPicPr>
          <p:nvPr/>
        </p:nvPicPr>
        <p:blipFill>
          <a:blip r:embed="rId5" cstate="print"/>
          <a:stretch>
            <a:fillRect/>
          </a:stretch>
        </p:blipFill>
        <p:spPr>
          <a:xfrm>
            <a:off x="5931024" y="3645024"/>
            <a:ext cx="3212976" cy="3212976"/>
          </a:xfrm>
          <a:prstGeom prst="rect">
            <a:avLst/>
          </a:prstGeom>
        </p:spPr>
      </p:pic>
      <p:sp>
        <p:nvSpPr>
          <p:cNvPr id="10" name="TextBox 9"/>
          <p:cNvSpPr txBox="1"/>
          <p:nvPr/>
        </p:nvSpPr>
        <p:spPr>
          <a:xfrm>
            <a:off x="0" y="6611779"/>
            <a:ext cx="395536" cy="246221"/>
          </a:xfrm>
          <a:prstGeom prst="rect">
            <a:avLst/>
          </a:prstGeom>
          <a:noFill/>
        </p:spPr>
        <p:txBody>
          <a:bodyPr wrap="square" rtlCol="0">
            <a:spAutoFit/>
          </a:bodyPr>
          <a:lstStyle/>
          <a:p>
            <a:r>
              <a:rPr lang="en-GB" sz="1000" dirty="0" smtClean="0">
                <a:solidFill>
                  <a:schemeClr val="bg1">
                    <a:lumMod val="50000"/>
                  </a:schemeClr>
                </a:solidFill>
              </a:rPr>
              <a:t>6</a:t>
            </a:r>
            <a:endParaRPr lang="en-GB" sz="1000" dirty="0">
              <a:solidFill>
                <a:schemeClr val="bg1">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18094</TotalTime>
  <Words>1626</Words>
  <Application>Microsoft Office PowerPoint</Application>
  <PresentationFormat>On-screen Show (4:3)</PresentationFormat>
  <Paragraphs>189</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Design and Making For Medal Design- Option B</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jo.boyd</dc:creator>
  <cp:lastModifiedBy>jo.boyd</cp:lastModifiedBy>
  <cp:revision>1084</cp:revision>
  <dcterms:created xsi:type="dcterms:W3CDTF">2013-05-29T08:20:32Z</dcterms:created>
  <dcterms:modified xsi:type="dcterms:W3CDTF">2013-07-22T10:07:38Z</dcterms:modified>
</cp:coreProperties>
</file>